
<file path=[Content_Types].xml><?xml version="1.0" encoding="utf-8"?>
<Types xmlns="http://schemas.openxmlformats.org/package/2006/content-types">
  <Override PartName="/ppt/slideMasters/slideMaster4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Masters/slideMaster7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theme/theme5.xml" ContentType="application/vnd.openxmlformats-officedocument.theme+xml"/>
  <Override PartName="/ppt/theme/theme10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42.xml" ContentType="application/vnd.openxmlformats-officedocument.presentationml.slideLayout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1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84" r:id="rId2"/>
    <p:sldMasterId id="2147483686" r:id="rId3"/>
    <p:sldMasterId id="2147483688" r:id="rId4"/>
    <p:sldMasterId id="2147483691" r:id="rId5"/>
    <p:sldMasterId id="2147483722" r:id="rId6"/>
    <p:sldMasterId id="2147483725" r:id="rId7"/>
    <p:sldMasterId id="2147483900" r:id="rId8"/>
    <p:sldMasterId id="2147483903" r:id="rId9"/>
    <p:sldMasterId id="2147483910" r:id="rId10"/>
  </p:sldMasterIdLst>
  <p:notesMasterIdLst>
    <p:notesMasterId r:id="rId19"/>
  </p:notesMasterIdLst>
  <p:sldIdLst>
    <p:sldId id="256" r:id="rId11"/>
    <p:sldId id="459" r:id="rId12"/>
    <p:sldId id="460" r:id="rId13"/>
    <p:sldId id="461" r:id="rId14"/>
    <p:sldId id="462" r:id="rId15"/>
    <p:sldId id="463" r:id="rId16"/>
    <p:sldId id="464" r:id="rId17"/>
    <p:sldId id="46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18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4.xml"/><Relationship Id="rId20" Type="http://schemas.openxmlformats.org/officeDocument/2006/relationships/printerSettings" Target="printerSettings/printerSettings1.bin"/><Relationship Id="rId4" Type="http://schemas.openxmlformats.org/officeDocument/2006/relationships/slideMaster" Target="slideMasters/slideMaster4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1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24" Type="http://schemas.openxmlformats.org/officeDocument/2006/relationships/tableStyles" Target="tableStyles.xml"/><Relationship Id="rId6" Type="http://schemas.openxmlformats.org/officeDocument/2006/relationships/slideMaster" Target="slideMasters/slideMaster6.xml"/><Relationship Id="rId16" Type="http://schemas.openxmlformats.org/officeDocument/2006/relationships/slide" Target="slides/slide6.xml"/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9" Type="http://schemas.openxmlformats.org/officeDocument/2006/relationships/slideMaster" Target="slideMasters/slideMaster9.xml"/><Relationship Id="rId3" Type="http://schemas.openxmlformats.org/officeDocument/2006/relationships/slideMaster" Target="slideMasters/slideMaster3.xml"/><Relationship Id="rId18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5924-7ACE-7942-B240-2C7E9C7FBE8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42713-34FE-BA4F-8322-044591247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630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551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005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4094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76517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84575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 userDrawn="1"/>
        </p:nvGrpSpPr>
        <p:grpSpPr>
          <a:xfrm>
            <a:off x="3962400" y="1293812"/>
            <a:ext cx="4953000" cy="4055269"/>
            <a:chOff x="3962400" y="1293812"/>
            <a:chExt cx="4953000" cy="4055269"/>
          </a:xfrm>
        </p:grpSpPr>
        <p:cxnSp>
          <p:nvCxnSpPr>
            <p:cNvPr id="9" name="Conector recto 8"/>
            <p:cNvCxnSpPr/>
            <p:nvPr userDrawn="1"/>
          </p:nvCxnSpPr>
          <p:spPr>
            <a:xfrm>
              <a:off x="3962400" y="1293812"/>
              <a:ext cx="4953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 userDrawn="1"/>
          </p:nvCxnSpPr>
          <p:spPr>
            <a:xfrm>
              <a:off x="3962400" y="1926431"/>
              <a:ext cx="4953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/>
            <p:cNvCxnSpPr/>
            <p:nvPr userDrawn="1"/>
          </p:nvCxnSpPr>
          <p:spPr>
            <a:xfrm>
              <a:off x="3962400" y="5347493"/>
              <a:ext cx="49530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0" y="1293812"/>
            <a:ext cx="3814762" cy="634207"/>
          </a:xfrm>
        </p:spPr>
        <p:txBody>
          <a:bodyPr anchor="ctr">
            <a:noAutofit/>
          </a:bodyPr>
          <a:lstStyle>
            <a:lvl1pPr algn="l">
              <a:defRPr sz="2200" b="1"/>
            </a:lvl1pPr>
          </a:lstStyle>
          <a:p>
            <a:r>
              <a:rPr lang="es-ES" dirty="0"/>
              <a:t>Haga clic para cambiar el estilo de título	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2276475"/>
            <a:ext cx="4103688" cy="2520950"/>
          </a:xfrm>
        </p:spPr>
        <p:txBody>
          <a:bodyPr wrap="square" anchor="t"/>
          <a:lstStyle>
            <a:lvl1pPr marL="0" indent="0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29000" y="2731592"/>
            <a:ext cx="5165725" cy="582869"/>
          </a:xfrm>
          <a:prstGeom prst="rect">
            <a:avLst/>
          </a:prstGeom>
        </p:spPr>
        <p:txBody>
          <a:bodyPr anchor="ctr"/>
          <a:lstStyle>
            <a:lvl1pPr algn="l">
              <a:defRPr sz="2200" b="1"/>
            </a:lvl1pPr>
          </a:lstStyle>
          <a:p>
            <a:r>
              <a:rPr lang="es-ES" dirty="0"/>
              <a:t>Haga clic para cambiar el estilo</a:t>
            </a:r>
            <a:r>
              <a:rPr lang="es-ES" dirty="0" smtClean="0"/>
              <a:t> título</a:t>
            </a:r>
            <a:r>
              <a:rPr lang="es-ES" dirty="0"/>
              <a:t>	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3360072"/>
            <a:ext cx="5165724" cy="5032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subtítulo</a:t>
            </a:r>
            <a:r>
              <a:rPr lang="es-ES" dirty="0" smtClean="0"/>
              <a:t> </a:t>
            </a:r>
            <a:endParaRPr lang="es-ES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3429000" y="3314461"/>
            <a:ext cx="5486400" cy="175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 userDrawn="1"/>
        </p:nvCxnSpPr>
        <p:spPr>
          <a:xfrm>
            <a:off x="3429000" y="2729834"/>
            <a:ext cx="5486400" cy="175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990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48005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9" name="Marcador de contenido 3"/>
          <p:cNvSpPr>
            <a:spLocks noGrp="1"/>
          </p:cNvSpPr>
          <p:nvPr>
            <p:ph sz="half" idx="14"/>
          </p:nvPr>
        </p:nvSpPr>
        <p:spPr>
          <a:xfrm>
            <a:off x="4648200" y="36576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ector recto 6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0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14"/>
          </p:nvPr>
        </p:nvSpPr>
        <p:spPr>
          <a:xfrm>
            <a:off x="914400" y="3505200"/>
            <a:ext cx="72390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5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584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8B0B-F677-4138-90A4-F883431DCA78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sz="half" idx="14"/>
          </p:nvPr>
        </p:nvSpPr>
        <p:spPr>
          <a:xfrm>
            <a:off x="4645613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15"/>
          </p:nvPr>
        </p:nvSpPr>
        <p:spPr>
          <a:xfrm>
            <a:off x="914400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76517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84575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990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48005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9" name="Marcador de contenido 3"/>
          <p:cNvSpPr>
            <a:spLocks noGrp="1"/>
          </p:cNvSpPr>
          <p:nvPr>
            <p:ph sz="half" idx="14"/>
          </p:nvPr>
        </p:nvSpPr>
        <p:spPr>
          <a:xfrm>
            <a:off x="4648200" y="36576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ector recto 6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0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14"/>
          </p:nvPr>
        </p:nvSpPr>
        <p:spPr>
          <a:xfrm>
            <a:off x="914400" y="3505200"/>
            <a:ext cx="72390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5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8B0B-F677-4138-90A4-F883431DCA78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sz="half" idx="14"/>
          </p:nvPr>
        </p:nvSpPr>
        <p:spPr>
          <a:xfrm>
            <a:off x="4645613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15"/>
          </p:nvPr>
        </p:nvSpPr>
        <p:spPr>
          <a:xfrm>
            <a:off x="914400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67000"/>
            <a:ext cx="7772400" cy="76517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584575"/>
            <a:ext cx="6400800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990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1595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8" name="Conector recto 7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48005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dirty="0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1066800" y="1295400"/>
            <a:ext cx="7239000" cy="4267200"/>
          </a:xfrm>
        </p:spPr>
        <p:txBody>
          <a:bodyPr/>
          <a:lstStyle>
            <a:lvl1pPr>
              <a:defRPr sz="2100" b="0" i="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" name="Conector recto 10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6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8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3505200" cy="4800599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9" name="Marcador de contenido 3"/>
          <p:cNvSpPr>
            <a:spLocks noGrp="1"/>
          </p:cNvSpPr>
          <p:nvPr>
            <p:ph sz="half" idx="14"/>
          </p:nvPr>
        </p:nvSpPr>
        <p:spPr>
          <a:xfrm>
            <a:off x="4648200" y="36576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7" name="Conector recto 6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10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11" name="Marcador de contenido 3"/>
          <p:cNvSpPr>
            <a:spLocks noGrp="1"/>
          </p:cNvSpPr>
          <p:nvPr>
            <p:ph sz="half" idx="14"/>
          </p:nvPr>
        </p:nvSpPr>
        <p:spPr>
          <a:xfrm>
            <a:off x="914400" y="3505200"/>
            <a:ext cx="72390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15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2133600" cy="365125"/>
          </a:xfrm>
        </p:spPr>
        <p:txBody>
          <a:bodyPr/>
          <a:lstStyle/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8B0B-F677-4138-90A4-F883431DCA78}" type="slidenum">
              <a:rPr lang="es-ES_tradnl" smtClean="0">
                <a:latin typeface="Arial"/>
              </a:rPr>
              <a:pPr/>
              <a:t>‹#›</a:t>
            </a:fld>
            <a:endParaRPr lang="es-ES_tradnl" dirty="0">
              <a:latin typeface="Arial"/>
            </a:endParaRPr>
          </a:p>
        </p:txBody>
      </p:sp>
      <p:sp>
        <p:nvSpPr>
          <p:cNvPr id="4" name="Título 1"/>
          <p:cNvSpPr txBox="1">
            <a:spLocks/>
          </p:cNvSpPr>
          <p:nvPr userDrawn="1"/>
        </p:nvSpPr>
        <p:spPr>
          <a:xfrm>
            <a:off x="6248400" y="15876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smtClean="0">
                <a:solidFill>
                  <a:prstClr val="black"/>
                </a:solidFill>
                <a:latin typeface="Arial"/>
              </a:rPr>
              <a:t>Titulo presentación</a:t>
            </a:r>
            <a:endParaRPr lang="es-ES_tradnl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5" name="Conector recto 4"/>
          <p:cNvCxnSpPr/>
          <p:nvPr userDrawn="1"/>
        </p:nvCxnSpPr>
        <p:spPr>
          <a:xfrm rot="10800000">
            <a:off x="6629400" y="274638"/>
            <a:ext cx="2514600" cy="158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ítulo 1"/>
          <p:cNvSpPr txBox="1">
            <a:spLocks/>
          </p:cNvSpPr>
          <p:nvPr userDrawn="1"/>
        </p:nvSpPr>
        <p:spPr>
          <a:xfrm>
            <a:off x="6248400" y="276227"/>
            <a:ext cx="2667000" cy="258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1"/>
            </a:lvl1pPr>
          </a:lstStyle>
          <a:p>
            <a:pPr>
              <a:spcBef>
                <a:spcPct val="0"/>
              </a:spcBef>
              <a:defRPr/>
            </a:pPr>
            <a:r>
              <a:rPr lang="es-ES_tradnl" b="0" dirty="0" smtClean="0">
                <a:solidFill>
                  <a:prstClr val="black"/>
                </a:solidFill>
                <a:latin typeface="Arial"/>
              </a:rPr>
              <a:t>Titulo capítulo</a:t>
            </a:r>
          </a:p>
        </p:txBody>
      </p:sp>
      <p:sp>
        <p:nvSpPr>
          <p:cNvPr id="7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914400" y="1066801"/>
            <a:ext cx="7239000" cy="2209800"/>
          </a:xfrm>
        </p:spPr>
        <p:txBody>
          <a:bodyPr vert="horz" wrap="square" anchor="t"/>
          <a:lstStyle>
            <a:lvl1pPr marL="0" indent="0" algn="l">
              <a:buFont typeface="Arial"/>
              <a:buNone/>
              <a:defRPr sz="1700" b="1" i="0" baseline="0"/>
            </a:lvl1pPr>
            <a:lvl2pPr>
              <a:buNone/>
              <a:defRPr sz="1700"/>
            </a:lvl2pPr>
            <a:lvl3pPr>
              <a:defRPr sz="1600"/>
            </a:lvl3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  <p:sp>
        <p:nvSpPr>
          <p:cNvPr id="8" name="Marcador de contenido 3"/>
          <p:cNvSpPr>
            <a:spLocks noGrp="1"/>
          </p:cNvSpPr>
          <p:nvPr>
            <p:ph sz="half" idx="14"/>
          </p:nvPr>
        </p:nvSpPr>
        <p:spPr>
          <a:xfrm>
            <a:off x="4645613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  <p:sp>
        <p:nvSpPr>
          <p:cNvPr id="9" name="Marcador de contenido 3"/>
          <p:cNvSpPr>
            <a:spLocks noGrp="1"/>
          </p:cNvSpPr>
          <p:nvPr>
            <p:ph sz="half" idx="15"/>
          </p:nvPr>
        </p:nvSpPr>
        <p:spPr>
          <a:xfrm>
            <a:off x="914400" y="3505200"/>
            <a:ext cx="3505200" cy="2209799"/>
          </a:xfrm>
        </p:spPr>
        <p:txBody>
          <a:bodyPr>
            <a:normAutofit/>
          </a:bodyPr>
          <a:lstStyle>
            <a:lvl1pPr>
              <a:buNone/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s-ES_tradnl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788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041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5012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129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768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334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7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7" Type="http://schemas.openxmlformats.org/officeDocument/2006/relationships/theme" Target="../theme/theme7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7" Type="http://schemas.openxmlformats.org/officeDocument/2006/relationships/theme" Target="../theme/theme9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448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71CA26B-25F3-46DF-96A3-BC424BAC9A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45C1916-EE6F-4971-A61D-404FF5EF5C0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9C37-263C-4080-A67E-30E69DB2799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9C37-263C-4080-A67E-30E69DB2799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19C37-263C-4080-A67E-30E69DB27997}" type="slidenum">
              <a:rPr lang="es-ES_tradnl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04040"/>
                </a:solidFill>
              </a:defRPr>
            </a:lvl1pPr>
          </a:lstStyle>
          <a:p>
            <a:fld id="{A2D751EC-0FAB-46D5-9C08-BBB5560CFD9D}" type="slidenum">
              <a:rPr lang="es-ES_tradnl" smtClean="0">
                <a:latin typeface="Arial"/>
              </a:rPr>
              <a:pPr/>
              <a:t>‹#›</a:t>
            </a:fld>
            <a:endParaRPr lang="es-ES_tradnl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6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cid:image001.jpg@01CD2E10.366B79A0" TargetMode="Externa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B-March_130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-92572"/>
            <a:ext cx="10453071" cy="6968714"/>
          </a:xfrm>
          <a:prstGeom prst="rect">
            <a:avLst/>
          </a:prstGeom>
        </p:spPr>
      </p:pic>
      <p:pic>
        <p:nvPicPr>
          <p:cNvPr id="5" name="Picture 4" descr="twitter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06369" y="359227"/>
            <a:ext cx="357415" cy="357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3784" y="283027"/>
            <a:ext cx="150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#1City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776" y="5446581"/>
            <a:ext cx="3838286" cy="113695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97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thbp.org/uploads/images/aerial13-05-05029-002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84564" y="0"/>
            <a:ext cx="1032856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2714620"/>
            <a:ext cx="67151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GB" sz="54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r>
              <a:rPr lang="en-GB" sz="5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Patricia McKeown</a:t>
            </a:r>
          </a:p>
          <a:p>
            <a:pPr defTabSz="914400"/>
            <a:r>
              <a:rPr lang="en-GB" sz="5400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Regional Secretary</a:t>
            </a:r>
          </a:p>
          <a:p>
            <a:pPr defTabSz="914400"/>
            <a:r>
              <a:rPr lang="en-GB" sz="5400" dirty="0" smtClean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UNISON</a:t>
            </a:r>
          </a:p>
          <a:p>
            <a:pPr defTabSz="914400"/>
            <a:endParaRPr lang="en-GB" sz="5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12" y="142852"/>
            <a:ext cx="152401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000504"/>
            <a:ext cx="3020075" cy="226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C:\Documents and Settings\tmy\Desktop\Phot\SAM_1336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 rot="21418211">
            <a:off x="1347779" y="1441187"/>
            <a:ext cx="3238522" cy="2428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8356">
            <a:off x="5755716" y="4083386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3357">
            <a:off x="4625652" y="1601390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90352">
            <a:off x="341458" y="3961840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00166" y="142852"/>
            <a:ext cx="607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5400" dirty="0" smtClean="0">
                <a:solidFill>
                  <a:prstClr val="white"/>
                </a:solidFill>
                <a:latin typeface="Helvetica Bold Condensed"/>
                <a:cs typeface="Arial" pitchFamily="34" charset="0"/>
              </a:rPr>
              <a:t>Common Cause</a:t>
            </a:r>
            <a:endParaRPr lang="en-GB" sz="5400" dirty="0">
              <a:solidFill>
                <a:prstClr val="white"/>
              </a:solidFill>
              <a:latin typeface="Helvetica Bold Condensed"/>
              <a:cs typeface="Arial" pitchFamily="34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1500198" cy="112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428736"/>
            <a:ext cx="5608791" cy="511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2844" y="142852"/>
            <a:ext cx="885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West Belfast, </a:t>
            </a:r>
            <a:r>
              <a:rPr lang="en-GB" sz="4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Shankill</a:t>
            </a:r>
            <a:r>
              <a:rPr lang="en-GB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and the Bronx</a:t>
            </a:r>
            <a:endParaRPr lang="en-GB" sz="4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active2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7567607" cy="52846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928926" y="1500174"/>
            <a:ext cx="357190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166" y="142852"/>
            <a:ext cx="607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5400" dirty="0" smtClean="0">
                <a:solidFill>
                  <a:prstClr val="white"/>
                </a:solidFill>
                <a:latin typeface="Helvetica Bold Condensed"/>
                <a:cs typeface="Arial" pitchFamily="34" charset="0"/>
              </a:rPr>
              <a:t>Objective Need</a:t>
            </a:r>
            <a:endParaRPr lang="en-GB" sz="5400" dirty="0">
              <a:solidFill>
                <a:prstClr val="white"/>
              </a:solidFill>
              <a:latin typeface="Helvetica Bold Condensed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graphics8.nytimes.com/images/2012/04/25/opinion/042512krugman2/042512krugman2-blog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8072494" cy="46434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4282" y="142852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5400" dirty="0" smtClean="0">
                <a:solidFill>
                  <a:prstClr val="white"/>
                </a:solidFill>
                <a:latin typeface="Helvetica Bold Condensed"/>
                <a:cs typeface="Arial" pitchFamily="34" charset="0"/>
              </a:rPr>
              <a:t>Austerity Doesn’t Work!</a:t>
            </a:r>
            <a:endParaRPr lang="en-GB" sz="5400" dirty="0">
              <a:solidFill>
                <a:prstClr val="white"/>
              </a:solidFill>
              <a:latin typeface="Helvetica Bold Condensed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86512" y="650083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</a:rPr>
              <a:t>New York Times 2012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428736"/>
            <a:ext cx="6286544" cy="525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142852"/>
            <a:ext cx="871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5400" dirty="0" smtClean="0">
                <a:solidFill>
                  <a:prstClr val="white"/>
                </a:solidFill>
                <a:latin typeface="Helvetica Bold Condensed"/>
                <a:cs typeface="Arial" pitchFamily="34" charset="0"/>
              </a:rPr>
              <a:t>A Fresh Approach</a:t>
            </a:r>
            <a:endParaRPr lang="en-GB" sz="5400" dirty="0">
              <a:solidFill>
                <a:prstClr val="white"/>
              </a:solidFill>
              <a:latin typeface="Helvetica Bold Condensed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0826" y="1643050"/>
            <a:ext cx="25003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GB" dirty="0" smtClean="0">
              <a:solidFill>
                <a:prstClr val="white"/>
              </a:solidFill>
              <a:latin typeface="Calibri"/>
            </a:endParaRPr>
          </a:p>
          <a:p>
            <a:pPr defTabSz="914400"/>
            <a:r>
              <a:rPr lang="en-GB" b="1" u="sng" dirty="0" err="1" smtClean="0">
                <a:solidFill>
                  <a:srgbClr val="FF0000"/>
                </a:solidFill>
                <a:latin typeface="Calibri"/>
              </a:rPr>
              <a:t>RoI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:</a:t>
            </a:r>
          </a:p>
          <a:p>
            <a:pPr defTabSz="914400"/>
            <a:endParaRPr lang="en-GB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GB" b="1" dirty="0" smtClean="0">
                <a:solidFill>
                  <a:srgbClr val="FF0000"/>
                </a:solidFill>
                <a:latin typeface="Calibri"/>
              </a:rPr>
              <a:t>Proposed Plan B</a:t>
            </a:r>
          </a:p>
          <a:p>
            <a:pPr defTabSz="914400"/>
            <a:endParaRPr lang="en-GB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GB" b="1" u="sng" dirty="0" smtClean="0">
                <a:solidFill>
                  <a:srgbClr val="FF0000"/>
                </a:solidFill>
                <a:latin typeface="Calibri"/>
              </a:rPr>
              <a:t>NI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:</a:t>
            </a:r>
          </a:p>
          <a:p>
            <a:pPr defTabSz="914400"/>
            <a:endParaRPr lang="en-GB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GB" b="1" dirty="0" smtClean="0">
                <a:solidFill>
                  <a:srgbClr val="FF0000"/>
                </a:solidFill>
                <a:latin typeface="Calibri"/>
              </a:rPr>
              <a:t>Public Procurement</a:t>
            </a:r>
          </a:p>
          <a:p>
            <a:pPr defTabSz="914400"/>
            <a:endParaRPr lang="en-GB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GB" b="1" dirty="0" smtClean="0">
                <a:solidFill>
                  <a:srgbClr val="FF0000"/>
                </a:solidFill>
                <a:latin typeface="Calibri"/>
              </a:rPr>
              <a:t>£4.2bn stimulus Plan</a:t>
            </a:r>
          </a:p>
          <a:p>
            <a:pPr defTabSz="914400"/>
            <a:endParaRPr lang="en-GB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GB" b="1" dirty="0" smtClean="0">
                <a:solidFill>
                  <a:srgbClr val="FF0000"/>
                </a:solidFill>
                <a:latin typeface="Calibri"/>
              </a:rPr>
              <a:t>Green New Deal</a:t>
            </a:r>
          </a:p>
          <a:p>
            <a:pPr defTabSz="914400"/>
            <a:endParaRPr lang="en-GB" b="1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r>
              <a:rPr lang="en-GB" b="1" dirty="0" smtClean="0">
                <a:solidFill>
                  <a:srgbClr val="FF0000"/>
                </a:solidFill>
                <a:latin typeface="Calibri"/>
              </a:rPr>
              <a:t>Pension funds</a:t>
            </a:r>
          </a:p>
          <a:p>
            <a:pPr defTabSz="914400"/>
            <a:endParaRPr lang="en-GB" dirty="0" smtClean="0">
              <a:solidFill>
                <a:srgbClr val="FF0000"/>
              </a:solidFill>
              <a:latin typeface="Calibri"/>
            </a:endParaRPr>
          </a:p>
          <a:p>
            <a:pPr defTabSz="914400"/>
            <a:endParaRPr lang="en-GB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://www.intertradeireland.com/media/mtb-banner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5857884" y="3500438"/>
            <a:ext cx="2928958" cy="271955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71472" y="571480"/>
            <a:ext cx="792961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4800" b="1" dirty="0" smtClean="0">
                <a:solidFill>
                  <a:prstClr val="white"/>
                </a:solidFill>
                <a:latin typeface="Helvetica Bold Condensed"/>
                <a:ea typeface="Times New Roman" pitchFamily="18" charset="0"/>
                <a:cs typeface="Times New Roman" pitchFamily="18" charset="0"/>
              </a:rPr>
              <a:t>Public Procurement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€21/£19 billion all-island Public Procurement Opportunity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b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3571877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 smtClean="0">
                <a:solidFill>
                  <a:srgbClr val="FF0000"/>
                </a:solidFill>
                <a:latin typeface="Calibri"/>
              </a:rPr>
              <a:t>OPPORTUNITIES Achieved?</a:t>
            </a:r>
          </a:p>
          <a:p>
            <a:pPr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SMEs</a:t>
            </a:r>
          </a:p>
          <a:p>
            <a:pPr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Communities and social enterprise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786322"/>
            <a:ext cx="514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 smtClean="0">
                <a:solidFill>
                  <a:srgbClr val="FF0000"/>
                </a:solidFill>
                <a:latin typeface="Calibri"/>
              </a:rPr>
              <a:t>OPPORTUNITIES Missed?</a:t>
            </a:r>
          </a:p>
          <a:p>
            <a:pPr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Dismissing the pro-active tools</a:t>
            </a:r>
          </a:p>
          <a:p>
            <a:pPr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Redefining long term unemployment</a:t>
            </a:r>
          </a:p>
          <a:p>
            <a:pPr defTabSz="914400">
              <a:buFont typeface="Arial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  <a:latin typeface="Calibri"/>
              </a:rPr>
              <a:t>Apprenticeship = 1 per £million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d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ntradilla capítul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Interio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Interio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portad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Interio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88</Words>
  <Application>Microsoft Macintosh PowerPoint</Application>
  <PresentationFormat>On-screen Show (4:3)</PresentationFormat>
  <Paragraphs>35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Office Theme</vt:lpstr>
      <vt:lpstr>portada</vt:lpstr>
      <vt:lpstr>indice</vt:lpstr>
      <vt:lpstr>entradilla capítulo</vt:lpstr>
      <vt:lpstr>Interiores</vt:lpstr>
      <vt:lpstr>1_portada</vt:lpstr>
      <vt:lpstr>1_Interiores</vt:lpstr>
      <vt:lpstr>2_portada</vt:lpstr>
      <vt:lpstr>2_Interiores</vt:lpstr>
      <vt:lpstr>13_Office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Belfast Media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Belfast One City</dc:title>
  <dc:creator>John Ferris</dc:creator>
  <cp:lastModifiedBy>Aidan</cp:lastModifiedBy>
  <cp:revision>43</cp:revision>
  <dcterms:created xsi:type="dcterms:W3CDTF">2012-06-07T10:05:27Z</dcterms:created>
  <dcterms:modified xsi:type="dcterms:W3CDTF">2012-06-07T10:08:41Z</dcterms:modified>
</cp:coreProperties>
</file>