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9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857CA-6305-47A1-BFE1-69797DFA6FBD}" type="datetimeFigureOut">
              <a:rPr lang="en-US" smtClean="0"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0FB67-E548-4F79-BAD2-8D78D70358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8E1274-B958-4A5E-B208-CC6092C29B97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B9EBE10-30C9-4979-B7E2-E0DFE9D6F09D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E61508-5BE3-47FB-9431-27DAA2B8D0D7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4319BAC-1B38-4AC5-A2B9-E5ADF96CEE43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D81067-7DDD-4B09-A5DA-50C42814BA2E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46AA25D5-8714-41E9-BF5E-838E835CE13E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3B0DDD-4ADE-4104-A43C-EE1C6857BEB1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273B340B-40F5-4A86-88C0-C23315B597B5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C1C5D6-C48C-426D-878A-53943F586AC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59B7845-6315-4F86-A4AC-7AA5923F38E2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58BAF-EE1F-4FAD-B5DC-075EEF53FF42}" type="slidenum">
              <a:rPr lang="en-US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5837" y="685838"/>
            <a:ext cx="5106326" cy="342918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902BDB-866F-4E21-B9F6-9413D9004AC6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C59CE0EE-454E-45EA-A692-FD5271E332B2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32BCB-F2A6-44E8-8030-09BA730C9F30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EEB0CB6-9BF7-4626-A49F-42F11E13CF61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32BCB-F2A6-44E8-8030-09BA730C9F30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EEB0CB6-9BF7-4626-A49F-42F11E13CF61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32BCB-F2A6-44E8-8030-09BA730C9F30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EEB0CB6-9BF7-4626-A49F-42F11E13CF61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32BCB-F2A6-44E8-8030-09BA730C9F30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EEB0CB6-9BF7-4626-A49F-42F11E13CF61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A88D9-2913-43DC-B6C1-C7F520AAE8B2}" type="slidenum">
              <a:rPr lang="en-GB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5837" y="685838"/>
            <a:ext cx="5106326" cy="342918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8E1274-B958-4A5E-B208-CC6092C29B97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B9EBE10-30C9-4979-B7E2-E0DFE9D6F09D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16E9E2-FCC0-455A-BC52-295538FD51D4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7DE214-9AAF-446D-B8D5-074BA92CF928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7E5AEC83-5C93-44AE-9AE1-E2EB9316E99B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5FD128-F961-4E9C-A377-47FB78C7770A}" type="slidenum">
              <a:rPr lang="en-US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5837" y="685838"/>
            <a:ext cx="5106326" cy="342918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A4C8E-A3B3-48CB-B4B5-7C81ABFD5869}" type="slidenum">
              <a:rPr lang="en-US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1689DF-D29C-4727-8945-CCF772C85007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E81B48-9D1A-4D9B-9D8C-39ACB869A6F2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07324C7-5D91-48DE-B8CE-0C53151C4445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E61508-5BE3-47FB-9431-27DAA2B8D0D7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4319BAC-1B38-4AC5-A2B9-E5ADF96CEE43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3864-4ACB-4C33-9798-1216B94938BC}" type="datetimeFigureOut">
              <a:rPr lang="en-US" smtClean="0"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363DA-A92F-4F7F-8B1C-45852E5201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6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9" Type="http://schemas.openxmlformats.org/officeDocument/2006/relationships/image" Target="../media/image28.jpeg"/><Relationship Id="rId3" Type="http://schemas.openxmlformats.org/officeDocument/2006/relationships/image" Target="../media/image22.jpeg"/><Relationship Id="rId6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Relationship Id="rId5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-March_13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92572"/>
            <a:ext cx="10453071" cy="6968714"/>
          </a:xfrm>
          <a:prstGeom prst="rect">
            <a:avLst/>
          </a:prstGeom>
        </p:spPr>
      </p:pic>
      <p:pic>
        <p:nvPicPr>
          <p:cNvPr id="5" name="Picture 4" descr="twitter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06373" y="359231"/>
            <a:ext cx="357415" cy="357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3788" y="283031"/>
            <a:ext cx="1508579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#1City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76" y="5363021"/>
            <a:ext cx="3838286" cy="11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97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663700"/>
            <a:ext cx="9144000" cy="3175000"/>
            <a:chOff x="0" y="0"/>
            <a:chExt cx="5760" cy="20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2000"/>
              <a:chOff x="0" y="0"/>
              <a:chExt cx="5760" cy="2000"/>
            </a:xfrm>
          </p:grpSpPr>
          <p:sp>
            <p:nvSpPr>
              <p:cNvPr id="33798" name="Rectangle 4"/>
              <p:cNvSpPr>
                <a:spLocks/>
              </p:cNvSpPr>
              <p:nvPr/>
            </p:nvSpPr>
            <p:spPr bwMode="auto">
              <a:xfrm>
                <a:off x="0" y="0"/>
                <a:ext cx="5760" cy="2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Calibri" pitchFamily="34" charset="0"/>
                    <a:cs typeface="Times New Roman" pitchFamily="18" charset="0"/>
                  </a:rPr>
                  <a:t>  </a:t>
                </a:r>
                <a:r>
                  <a:rPr lang="en-US" sz="21900">
                    <a:solidFill>
                      <a:prstClr val="black"/>
                    </a:solidFill>
                    <a:latin typeface="Calibri" pitchFamily="34" charset="0"/>
                    <a:cs typeface="Times New Roman" pitchFamily="18" charset="0"/>
                  </a:rPr>
                  <a:t> </a:t>
                </a:r>
                <a:r>
                  <a:rPr lang="en-US">
                    <a:solidFill>
                      <a:prstClr val="black"/>
                    </a:solidFill>
                    <a:latin typeface="Calibri" pitchFamily="34" charset="0"/>
                    <a:cs typeface="Times New Roman" pitchFamily="18" charset="0"/>
                  </a:rPr>
                  <a:t>                                                                                             </a:t>
                </a:r>
              </a:p>
            </p:txBody>
          </p:sp>
        </p:grpSp>
      </p:grpSp>
      <p:pic>
        <p:nvPicPr>
          <p:cNvPr id="33795" name="Picture 6" descr="IMG_0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10"/>
          <p:cNvSpPr txBox="1">
            <a:spLocks noChangeArrowheads="1"/>
          </p:cNvSpPr>
          <p:nvPr/>
        </p:nvSpPr>
        <p:spPr bwMode="auto">
          <a:xfrm>
            <a:off x="395288" y="476250"/>
            <a:ext cx="6408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>
                <a:solidFill>
                  <a:prstClr val="black"/>
                </a:solidFill>
                <a:latin typeface="Arial" charset="0"/>
              </a:rPr>
              <a:t>Belfast Metropolitan College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4"/>
          <p:cNvSpPr>
            <a:spLocks noGrp="1"/>
          </p:cNvSpPr>
          <p:nvPr>
            <p:ph type="title"/>
          </p:nvPr>
        </p:nvSpPr>
        <p:spPr>
          <a:xfrm>
            <a:off x="179388" y="260350"/>
            <a:ext cx="8518525" cy="647700"/>
          </a:xfrm>
        </p:spPr>
        <p:txBody>
          <a:bodyPr/>
          <a:lstStyle/>
          <a:p>
            <a:pPr marL="39688" algn="l"/>
            <a:r>
              <a:rPr lang="en-US" sz="3600" b="1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Gateway Hotel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28679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188913"/>
            <a:ext cx="19081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 descr="F:\Titanic Quarter 07.10.10\The Premier Inn\IMG_1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3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576263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/>
              <a:t>Challenges</a:t>
            </a:r>
            <a:endParaRPr lang="en-US" sz="3600" dirty="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34823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ontent Placeholder 6"/>
          <p:cNvSpPr txBox="1">
            <a:spLocks/>
          </p:cNvSpPr>
          <p:nvPr/>
        </p:nvSpPr>
        <p:spPr bwMode="auto">
          <a:xfrm>
            <a:off x="457200" y="1557338"/>
            <a:ext cx="82296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Global recession/weak market demand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NI </a:t>
            </a:r>
            <a:r>
              <a:rPr lang="en-GB" sz="2800" b="1" dirty="0">
                <a:solidFill>
                  <a:prstClr val="black"/>
                </a:solidFill>
                <a:latin typeface="Calibri"/>
              </a:rPr>
              <a:t>Economy remains </a:t>
            </a: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weak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Consumer confidence is fragile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Significant decline in development pipeline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Bank lending problematic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Planning process slow and bureaucratic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3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576263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/>
              <a:t>What Can We Do?</a:t>
            </a:r>
            <a:endParaRPr lang="en-US" sz="3600" dirty="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34823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ontent Placeholder 6"/>
          <p:cNvSpPr txBox="1">
            <a:spLocks/>
          </p:cNvSpPr>
          <p:nvPr/>
        </p:nvSpPr>
        <p:spPr bwMode="auto">
          <a:xfrm>
            <a:off x="457200" y="1557338"/>
            <a:ext cx="82296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GB" sz="2800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Reduction in Corporation Tax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Planning system more responsive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Strengthen alliance between BCC and business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Other tax based incentives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Calibri"/>
              </a:rPr>
              <a:t>Innovative public/private partnerships</a:t>
            </a:r>
            <a:endParaRPr lang="en-GB" sz="28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4"/>
          <p:cNvSpPr>
            <a:spLocks noGrp="1"/>
          </p:cNvSpPr>
          <p:nvPr>
            <p:ph type="title"/>
          </p:nvPr>
        </p:nvSpPr>
        <p:spPr>
          <a:xfrm>
            <a:off x="179388" y="836613"/>
            <a:ext cx="8507412" cy="581025"/>
          </a:xfrm>
        </p:spPr>
        <p:txBody>
          <a:bodyPr>
            <a:normAutofit fontScale="90000"/>
          </a:bodyPr>
          <a:lstStyle/>
          <a:p>
            <a:pPr marL="39688" algn="l"/>
            <a:r>
              <a:rPr lang="en-GB" sz="3600" b="1" dirty="0" smtClean="0"/>
              <a:t>Opportunities (New Economic Drivers)</a:t>
            </a:r>
            <a:endParaRPr lang="en-US" sz="3600" b="1" dirty="0" smtClean="0">
              <a:solidFill>
                <a:srgbClr val="191919"/>
              </a:solidFill>
              <a:ea typeface="ヒラギノ角ゴ Pro W6" pitchFamily="124" charset="-128"/>
              <a:sym typeface="Arial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683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37895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16632"/>
            <a:ext cx="19081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468313" y="1773238"/>
            <a:ext cx="3455987" cy="3816350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Financial Services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Connected Health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Creative Media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GB" sz="2800" b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GB" sz="2800" b="1" dirty="0">
                <a:solidFill>
                  <a:prstClr val="black"/>
                </a:solidFill>
                <a:latin typeface="Calibri"/>
              </a:rPr>
              <a:t>Tourism &amp; Leisure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897" name="Picture 2" descr="Belfast Aerial P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790700"/>
            <a:ext cx="44354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4"/>
          <p:cNvSpPr>
            <a:spLocks noGrp="1"/>
          </p:cNvSpPr>
          <p:nvPr>
            <p:ph type="title"/>
          </p:nvPr>
        </p:nvSpPr>
        <p:spPr>
          <a:xfrm>
            <a:off x="179388" y="188913"/>
            <a:ext cx="8507412" cy="792162"/>
          </a:xfrm>
        </p:spPr>
        <p:txBody>
          <a:bodyPr/>
          <a:lstStyle/>
          <a:p>
            <a:pPr marL="39688" algn="l"/>
            <a:r>
              <a:rPr lang="en-US" sz="3600" b="1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Financial Services Centre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39943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88913"/>
            <a:ext cx="19081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4" descr="Cam A 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lobe_236x1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08050"/>
            <a:ext cx="72517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74882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3200" b="1">
                <a:solidFill>
                  <a:prstClr val="black"/>
                </a:solidFill>
                <a:latin typeface="Arial" charset="0"/>
              </a:rPr>
              <a:t>The European Connected Health Campus</a:t>
            </a: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964" name="Picture 6" descr="tq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916113"/>
            <a:ext cx="147478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MCj043396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2205038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66" name="AutoShape 11"/>
          <p:cNvCxnSpPr>
            <a:cxnSpLocks noChangeShapeType="1"/>
          </p:cNvCxnSpPr>
          <p:nvPr/>
        </p:nvCxnSpPr>
        <p:spPr bwMode="auto">
          <a:xfrm>
            <a:off x="2878138" y="2157413"/>
            <a:ext cx="2773362" cy="192087"/>
          </a:xfrm>
          <a:prstGeom prst="curvedConnector3">
            <a:avLst>
              <a:gd name="adj1" fmla="val 49972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40967" name="Picture 12" descr="tq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115888"/>
            <a:ext cx="20510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27088" y="1196975"/>
            <a:ext cx="7777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969" name="Picture 10" descr="ECHC1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5516563"/>
            <a:ext cx="21621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ity of Em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32766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ity of Em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0"/>
            <a:ext cx="2627312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City of Emb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938"/>
            <a:ext cx="2836863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City of Emb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3305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City of Emb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4652963"/>
            <a:ext cx="374491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City of Emb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3716338"/>
            <a:ext cx="26273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3348038" y="3573463"/>
            <a:ext cx="2552700" cy="990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1993" name="Picture 9" descr="PaintHall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2492375"/>
            <a:ext cx="369728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1" name="Text Box 11"/>
          <p:cNvSpPr txBox="1">
            <a:spLocks noChangeArrowheads="1"/>
          </p:cNvSpPr>
          <p:nvPr/>
        </p:nvSpPr>
        <p:spPr bwMode="auto">
          <a:xfrm>
            <a:off x="2819400" y="3352800"/>
            <a:ext cx="3657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GB" sz="3200" b="1" dirty="0">
                <a:solidFill>
                  <a:prstClr val="black"/>
                </a:solidFill>
                <a:latin typeface="Calibri"/>
              </a:rPr>
              <a:t>Paint Hall Studio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  <a:p>
            <a:pPr algn="ctr" defTabSz="914400">
              <a:spcBef>
                <a:spcPct val="50000"/>
              </a:spcBef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2819400" y="2514600"/>
            <a:ext cx="365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prstClr val="black"/>
                </a:solidFill>
                <a:latin typeface="Calibri" pitchFamily="34" charset="0"/>
              </a:rPr>
              <a:t>Hollywood comes to </a:t>
            </a:r>
            <a:br>
              <a:rPr lang="en-GB" sz="2800" b="1">
                <a:solidFill>
                  <a:prstClr val="black"/>
                </a:solidFill>
                <a:latin typeface="Calibri" pitchFamily="34" charset="0"/>
              </a:rPr>
            </a:br>
            <a:r>
              <a:rPr lang="en-GB" sz="2800" b="1">
                <a:solidFill>
                  <a:prstClr val="black"/>
                </a:solidFill>
                <a:latin typeface="Calibri" pitchFamily="34" charset="0"/>
              </a:rPr>
              <a:t>Titanic Quarter</a:t>
            </a:r>
            <a:r>
              <a:rPr lang="en-GB" sz="2400" b="1">
                <a:solidFill>
                  <a:prstClr val="black"/>
                </a:solidFill>
                <a:latin typeface="Calibri" pitchFamily="34" charset="0"/>
              </a:rPr>
              <a:t>!</a:t>
            </a:r>
            <a:endParaRPr lang="en-US" sz="2400" b="1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4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marL="39688" algn="l"/>
            <a:r>
              <a:rPr lang="en-US" sz="3200" b="1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Titanic Studios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4039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4" descr="C:\Documents and Settings\samh\Local Settings\Temporary Internet Files\Content.Outlook\2UETTM2E\1115-Image-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080219"/>
          </a:xfrm>
        </p:spPr>
        <p:txBody>
          <a:bodyPr>
            <a:normAutofit fontScale="90000"/>
          </a:bodyPr>
          <a:lstStyle/>
          <a:p>
            <a:pPr marL="39688" algn="l"/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Titanic Signature Project</a:t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Titanic Belfast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2132856"/>
            <a:ext cx="8229600" cy="3993307"/>
          </a:xfrm>
        </p:spPr>
        <p:txBody>
          <a:bodyPr/>
          <a:lstStyle/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400" b="1" dirty="0" smtClean="0"/>
              <a:t>Create a world-class visitor attraction</a:t>
            </a:r>
          </a:p>
          <a:p>
            <a:pPr marL="381000" indent="-381000">
              <a:spcBef>
                <a:spcPts val="0"/>
              </a:spcBef>
              <a:buNone/>
            </a:pPr>
            <a:r>
              <a:rPr lang="en-IE" sz="2400" b="1" dirty="0" smtClean="0"/>
              <a:t> </a:t>
            </a:r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400" b="1" dirty="0" smtClean="0"/>
              <a:t>To provide a rich cultural and educational experience</a:t>
            </a:r>
          </a:p>
          <a:p>
            <a:pPr marL="381000" indent="-381000">
              <a:spcBef>
                <a:spcPts val="0"/>
              </a:spcBef>
              <a:buNone/>
            </a:pPr>
            <a:endParaRPr lang="en-IE" sz="2400" b="1" dirty="0" smtClean="0"/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400" b="1" dirty="0" smtClean="0"/>
              <a:t>To foster pride in Belfast’s heritage</a:t>
            </a:r>
          </a:p>
          <a:p>
            <a:pPr marL="381000" indent="-381000">
              <a:spcBef>
                <a:spcPts val="0"/>
              </a:spcBef>
              <a:buNone/>
            </a:pPr>
            <a:endParaRPr lang="en-IE" sz="2400" b="1" dirty="0" smtClean="0"/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400" b="1" dirty="0" smtClean="0"/>
              <a:t>To deliver significant economic, social and cultural benefits to the people of Belfast and Northern Ireland</a:t>
            </a:r>
            <a:endParaRPr lang="en-US" sz="2400" b="1" dirty="0" smtClean="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6087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4"/>
          <p:cNvSpPr>
            <a:spLocks noGrp="1"/>
          </p:cNvSpPr>
          <p:nvPr>
            <p:ph type="ctrTitle"/>
          </p:nvPr>
        </p:nvSpPr>
        <p:spPr>
          <a:xfrm>
            <a:off x="685800" y="1700212"/>
            <a:ext cx="7772400" cy="2880915"/>
          </a:xfrm>
        </p:spPr>
        <p:txBody>
          <a:bodyPr/>
          <a:lstStyle/>
          <a:p>
            <a:pPr marL="39688"/>
            <a: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  <a:t>ONE YEAR ON…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81525"/>
            <a:ext cx="6400800" cy="1511300"/>
          </a:xfrm>
        </p:spPr>
        <p:txBody>
          <a:bodyPr/>
          <a:lstStyle/>
          <a:p>
            <a:pPr marL="381000" indent="-381000">
              <a:spcBef>
                <a:spcPct val="0"/>
              </a:spcBef>
            </a:pPr>
            <a:endParaRPr lang="en-IE" sz="2400" b="1" dirty="0" smtClean="0">
              <a:solidFill>
                <a:schemeClr val="tx1"/>
              </a:solidFill>
            </a:endParaRPr>
          </a:p>
          <a:p>
            <a:pPr marL="381000" indent="-381000">
              <a:spcBef>
                <a:spcPct val="0"/>
              </a:spcBef>
            </a:pPr>
            <a:r>
              <a:rPr lang="en-IE" sz="2400" b="1" dirty="0" smtClean="0">
                <a:solidFill>
                  <a:schemeClr val="tx1"/>
                </a:solidFill>
              </a:rPr>
              <a:t>Mike Smith, Chief Executive</a:t>
            </a:r>
          </a:p>
          <a:p>
            <a:pPr marL="381000" indent="-381000">
              <a:spcBef>
                <a:spcPct val="0"/>
              </a:spcBef>
            </a:pPr>
            <a:r>
              <a:rPr lang="en-IE" sz="2400" b="1" dirty="0" smtClean="0">
                <a:solidFill>
                  <a:schemeClr val="tx1"/>
                </a:solidFill>
              </a:rPr>
              <a:t>Titanic Quarter Ltd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755650" y="393700"/>
            <a:ext cx="7854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103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7092950" y="908050"/>
            <a:ext cx="172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 charset="0"/>
              </a:rPr>
              <a:t>        Belfast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 charset="0"/>
              </a:rPr>
              <a:t>        Northern Ireland</a:t>
            </a:r>
            <a:endParaRPr lang="en-US" sz="12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9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84784"/>
            <a:ext cx="51125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179388" y="476250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Titanic Signature Project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“Titanic Belfast”</a:t>
            </a:r>
            <a:endParaRPr lang="en-GB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313" y="404813"/>
            <a:ext cx="7848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prstClr val="white"/>
                </a:solidFill>
                <a:latin typeface="Calibri"/>
              </a:rPr>
              <a:t>Titanic Belfast</a:t>
            </a:r>
          </a:p>
        </p:txBody>
      </p:sp>
      <p:pic>
        <p:nvPicPr>
          <p:cNvPr id="47108" name="Picture 5" descr="TB-March_130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04813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prstClr val="white"/>
                </a:solidFill>
                <a:latin typeface="Calibri"/>
              </a:rPr>
              <a:t>Titanic Belfast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323528" y="764705"/>
            <a:ext cx="8229600" cy="792088"/>
          </a:xfrm>
        </p:spPr>
        <p:txBody>
          <a:bodyPr>
            <a:normAutofit fontScale="90000"/>
          </a:bodyPr>
          <a:lstStyle/>
          <a:p>
            <a:pPr marL="39688" algn="l"/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Memorandum of Understanding</a:t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endParaRPr lang="en-US" sz="3600" b="1" dirty="0" smtClean="0">
              <a:solidFill>
                <a:srgbClr val="191919"/>
              </a:solidFill>
              <a:ea typeface="ヒラギノ角ゴ Pro W6" pitchFamily="124" charset="-128"/>
              <a:sym typeface="Arial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endParaRPr lang="en-IE" sz="2800" b="1" dirty="0" smtClean="0"/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Belfast City Council / Titanic Quarter Ltd</a:t>
            </a:r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endParaRPr lang="en-IE" sz="2800" b="1" dirty="0" smtClean="0"/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Promote Partnership and Regeneration</a:t>
            </a:r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endParaRPr lang="en-IE" sz="2800" b="1" dirty="0" smtClean="0"/>
          </a:p>
          <a:p>
            <a:pPr marL="381000" indent="-381000"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Other public sector bodies</a:t>
            </a:r>
          </a:p>
          <a:p>
            <a:pPr marL="381000" indent="-381000">
              <a:buNone/>
            </a:pPr>
            <a:endParaRPr lang="en-IE" sz="2800" b="1" dirty="0" smtClean="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0" y="1556792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6087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323528" y="764705"/>
            <a:ext cx="8229600" cy="792088"/>
          </a:xfrm>
        </p:spPr>
        <p:txBody>
          <a:bodyPr>
            <a:normAutofit fontScale="90000"/>
          </a:bodyPr>
          <a:lstStyle/>
          <a:p>
            <a:pPr marL="39688" algn="l"/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Corporate and Social Responsibility</a:t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endParaRPr lang="en-US" sz="3600" b="1" dirty="0" smtClean="0">
              <a:solidFill>
                <a:srgbClr val="191919"/>
              </a:solidFill>
              <a:ea typeface="ヒラギノ角ゴ Pro W6" pitchFamily="124" charset="-128"/>
              <a:sym typeface="Arial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Employment, Education and Skills</a:t>
            </a:r>
          </a:p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Accessibility and Transport</a:t>
            </a:r>
          </a:p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Community Outreach</a:t>
            </a:r>
          </a:p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Housing</a:t>
            </a:r>
          </a:p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Tourism Development and Promotion</a:t>
            </a:r>
          </a:p>
          <a:p>
            <a:pPr marL="381000" indent="-3810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E" sz="2800" b="1" dirty="0" smtClean="0"/>
              <a:t>Quality Open Space &amp; Public Art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0" y="1556792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6087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323528" y="764705"/>
            <a:ext cx="8229600" cy="792088"/>
          </a:xfrm>
        </p:spPr>
        <p:txBody>
          <a:bodyPr>
            <a:normAutofit fontScale="90000"/>
          </a:bodyPr>
          <a:lstStyle/>
          <a:p>
            <a:pPr marL="39688" algn="l"/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Benefits</a:t>
            </a:r>
            <a:br>
              <a:rPr lang="en-US" sz="3600" b="1" dirty="0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</a:br>
            <a:endParaRPr lang="en-US" sz="3600" b="1" dirty="0" smtClean="0">
              <a:solidFill>
                <a:srgbClr val="191919"/>
              </a:solidFill>
              <a:ea typeface="ヒラギノ角ゴ Pro W6" pitchFamily="124" charset="-128"/>
              <a:sym typeface="Arial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11559" y="1773238"/>
          <a:ext cx="8075241" cy="3095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91747"/>
                <a:gridCol w="2691747"/>
                <a:gridCol w="2691747"/>
              </a:tblGrid>
              <a:tr h="619184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2011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All Phases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918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Investment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£400</a:t>
                      </a:r>
                      <a:r>
                        <a:rPr lang="en-GB" sz="2400" baseline="0" dirty="0" smtClean="0"/>
                        <a:t> million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£8 – 10 billion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18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Jobs Created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4,100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30,000 – 40,000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18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Construction Jobs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300+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20,000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18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Rateable Income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£4.0</a:t>
                      </a:r>
                      <a:r>
                        <a:rPr lang="en-GB" sz="2400" baseline="0" dirty="0" smtClean="0"/>
                        <a:t> million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£33 million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0" y="1556792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6087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4"/>
          <p:cNvSpPr>
            <a:spLocks noGrp="1"/>
          </p:cNvSpPr>
          <p:nvPr>
            <p:ph type="ctrTitle"/>
          </p:nvPr>
        </p:nvSpPr>
        <p:spPr>
          <a:xfrm>
            <a:off x="685800" y="1700212"/>
            <a:ext cx="7772400" cy="2880915"/>
          </a:xfrm>
        </p:spPr>
        <p:txBody>
          <a:bodyPr/>
          <a:lstStyle/>
          <a:p>
            <a:pPr marL="39688"/>
            <a: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</a:br>
            <a: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  <a:t/>
            </a:r>
            <a:br>
              <a:rPr lang="en-US" sz="5400" b="1" dirty="0" smtClean="0">
                <a:solidFill>
                  <a:srgbClr val="FFC000"/>
                </a:solidFill>
                <a:ea typeface="ヒラギノ角ゴ Pro W6" pitchFamily="124" charset="-128"/>
                <a:sym typeface="Arial" charset="0"/>
              </a:rPr>
            </a:br>
            <a:endParaRPr lang="en-US" sz="5400" b="1" dirty="0" smtClean="0">
              <a:solidFill>
                <a:srgbClr val="FFC000"/>
              </a:solidFill>
              <a:ea typeface="ヒラギノ角ゴ Pro W6" pitchFamily="124" charset="-128"/>
              <a:sym typeface="Arial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81525"/>
            <a:ext cx="6400800" cy="1511300"/>
          </a:xfrm>
        </p:spPr>
        <p:txBody>
          <a:bodyPr/>
          <a:lstStyle/>
          <a:p>
            <a:pPr marL="381000" indent="-381000">
              <a:spcBef>
                <a:spcPct val="0"/>
              </a:spcBef>
            </a:pPr>
            <a:r>
              <a:rPr lang="en-IE" sz="2400" b="1" dirty="0" smtClean="0">
                <a:solidFill>
                  <a:schemeClr val="tx1"/>
                </a:solidFill>
              </a:rPr>
              <a:t>Mike Smith</a:t>
            </a:r>
          </a:p>
          <a:p>
            <a:pPr marL="381000" indent="-381000">
              <a:spcBef>
                <a:spcPct val="0"/>
              </a:spcBef>
            </a:pPr>
            <a:r>
              <a:rPr lang="en-IE" sz="2400" b="1" dirty="0" smtClean="0">
                <a:solidFill>
                  <a:schemeClr val="tx1"/>
                </a:solidFill>
              </a:rPr>
              <a:t>Chief Executive</a:t>
            </a:r>
          </a:p>
          <a:p>
            <a:pPr marL="381000" indent="-381000">
              <a:spcBef>
                <a:spcPct val="0"/>
              </a:spcBef>
            </a:pPr>
            <a:r>
              <a:rPr lang="en-IE" sz="2400" b="1" dirty="0" smtClean="0">
                <a:solidFill>
                  <a:schemeClr val="tx1"/>
                </a:solidFill>
              </a:rPr>
              <a:t>Titanic Quarter Ltd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755650" y="393700"/>
            <a:ext cx="7854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4103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7092950" y="908050"/>
            <a:ext cx="172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 charset="0"/>
              </a:rPr>
              <a:t>        Belfast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 charset="0"/>
              </a:rPr>
              <a:t>        Northern Ireland</a:t>
            </a:r>
            <a:endParaRPr lang="en-US" sz="12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9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00808"/>
            <a:ext cx="51125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E:\titanic_quater\slide_30.jpg"/>
          <p:cNvPicPr>
            <a:picLocks noChangeAspect="1" noChangeArrowheads="1"/>
          </p:cNvPicPr>
          <p:nvPr/>
        </p:nvPicPr>
        <p:blipFill>
          <a:blip r:embed="rId3" cstate="print"/>
          <a:srcRect l="8333" t="8888" r="7500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rrowheads="1"/>
          </p:cNvPicPr>
          <p:nvPr/>
        </p:nvPicPr>
        <p:blipFill>
          <a:blip r:embed="rId3" cstate="print"/>
          <a:srcRect b="16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9688" algn="l"/>
            <a:r>
              <a:rPr lang="en-US" sz="3600" b="1" smtClean="0">
                <a:solidFill>
                  <a:srgbClr val="191919"/>
                </a:solidFill>
                <a:ea typeface="ヒラギノ角ゴ Pro W6" pitchFamily="124" charset="-128"/>
                <a:sym typeface="Arial" charset="0"/>
              </a:rPr>
              <a:t>Access &amp; Movement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1628775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Arial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4876800" y="393700"/>
            <a:ext cx="3733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029200" y="0"/>
            <a:ext cx="3873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500" b="1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21511" name="Picture 8" descr="tq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908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RoadAcc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916113"/>
            <a:ext cx="5256213" cy="4306887"/>
          </a:xfrm>
          <a:prstGeom prst="rect">
            <a:avLst/>
          </a:prstGeom>
          <a:noFill/>
          <a:ln w="9525">
            <a:solidFill>
              <a:srgbClr val="191919"/>
            </a:solidFill>
            <a:miter lim="800000"/>
            <a:headEnd/>
            <a:tailEnd/>
          </a:ln>
        </p:spPr>
      </p:pic>
      <p:pic>
        <p:nvPicPr>
          <p:cNvPr id="26" name="Picture 4" descr="roads access key"/>
          <p:cNvPicPr>
            <a:picLocks noChangeAspect="1" noChangeArrowheads="1"/>
          </p:cNvPicPr>
          <p:nvPr/>
        </p:nvPicPr>
        <p:blipFill>
          <a:blip r:embed="rId5" cstate="print"/>
          <a:srcRect r="3516"/>
          <a:stretch>
            <a:fillRect/>
          </a:stretch>
        </p:blipFill>
        <p:spPr bwMode="auto">
          <a:xfrm>
            <a:off x="5940425" y="1916113"/>
            <a:ext cx="2376488" cy="4321175"/>
          </a:xfrm>
          <a:prstGeom prst="rect">
            <a:avLst/>
          </a:prstGeom>
          <a:noFill/>
          <a:ln w="9525">
            <a:solidFill>
              <a:srgbClr val="191919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rrowheads="1"/>
          </p:cNvPicPr>
          <p:nvPr/>
        </p:nvPicPr>
        <p:blipFill>
          <a:blip r:embed="rId3" cstate="print"/>
          <a:srcRect l="5148" r="6618"/>
          <a:stretch>
            <a:fillRect/>
          </a:stretch>
        </p:blipFill>
        <p:spPr bwMode="auto">
          <a:xfrm>
            <a:off x="0" y="-3175"/>
            <a:ext cx="9144000" cy="688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188" y="188913"/>
            <a:ext cx="7848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Northern Ireland Science Park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Y:\Image Library\Gateway Offices\GATEWAY OFFICES 016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6988"/>
            <a:ext cx="9144000" cy="6858001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0" y="2603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>
                <a:solidFill>
                  <a:prstClr val="white"/>
                </a:solidFill>
                <a:latin typeface="Calibri" pitchFamily="34" charset="0"/>
              </a:rPr>
              <a:t>Gateway Offices</a:t>
            </a:r>
            <a:endParaRPr lang="en-US" sz="3600" b="1">
              <a:solidFill>
                <a:prstClr val="white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MG_2309_n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4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18487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kern="0" dirty="0" smtClean="0">
                <a:sym typeface="Arial" pitchFamily="34" charset="0"/>
              </a:rPr>
              <a:t/>
            </a:r>
            <a:br>
              <a:rPr lang="en-US" sz="3600" b="1" kern="0" dirty="0" smtClean="0">
                <a:sym typeface="Arial" pitchFamily="34" charset="0"/>
              </a:rPr>
            </a:br>
            <a:r>
              <a:rPr lang="en-US" sz="4000" b="1" kern="0" dirty="0" smtClean="0">
                <a:solidFill>
                  <a:schemeClr val="bg1"/>
                </a:solidFill>
                <a:sym typeface="Arial" pitchFamily="34" charset="0"/>
              </a:rPr>
              <a:t>Abercorn Basin Residential Complex</a:t>
            </a:r>
            <a:br>
              <a:rPr lang="en-US" sz="4000" b="1" kern="0" dirty="0" smtClean="0">
                <a:solidFill>
                  <a:schemeClr val="bg1"/>
                </a:solidFill>
                <a:sym typeface="Arial" pitchFamily="34" charset="0"/>
              </a:rPr>
            </a:br>
            <a:endParaRPr lang="en-IE" sz="4000" dirty="0" smtClean="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685800" y="685800"/>
            <a:ext cx="7162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132080" bIns="50800" anchor="ctr"/>
          <a:lstStyle/>
          <a:p>
            <a:pPr marL="39688" defTabSz="914400">
              <a:defRPr/>
            </a:pPr>
            <a:endParaRPr lang="en-US" sz="3200" b="1" kern="0" dirty="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Y:\Image Library\Proni, Citi, Arc &amp; Premier - Jan 2011\Proni\High Res - to print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Calibri" pitchFamily="34" charset="0"/>
              </a:rPr>
              <a:t>Public Records Office Northern Ireland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424</Words>
  <Application>Microsoft Macintosh PowerPoint</Application>
  <PresentationFormat>On-screen Show (4:3)</PresentationFormat>
  <Paragraphs>130</Paragraphs>
  <Slides>24</Slides>
  <Notes>20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  ONE YEAR ON…</vt:lpstr>
      <vt:lpstr>Slide 3</vt:lpstr>
      <vt:lpstr>Slide 4</vt:lpstr>
      <vt:lpstr>Access &amp; Movement</vt:lpstr>
      <vt:lpstr>Slide 6</vt:lpstr>
      <vt:lpstr>Slide 7</vt:lpstr>
      <vt:lpstr> Abercorn Basin Residential Complex </vt:lpstr>
      <vt:lpstr>Slide 9</vt:lpstr>
      <vt:lpstr>Slide 10</vt:lpstr>
      <vt:lpstr>Gateway Hotel</vt:lpstr>
      <vt:lpstr>Challenges</vt:lpstr>
      <vt:lpstr>What Can We Do?</vt:lpstr>
      <vt:lpstr>Opportunities (New Economic Drivers)</vt:lpstr>
      <vt:lpstr>Financial Services Centre</vt:lpstr>
      <vt:lpstr>Slide 16</vt:lpstr>
      <vt:lpstr>Slide 17</vt:lpstr>
      <vt:lpstr>Titanic Studios</vt:lpstr>
      <vt:lpstr>Titanic Signature Project Titanic Belfast</vt:lpstr>
      <vt:lpstr>Slide 20</vt:lpstr>
      <vt:lpstr> Memorandum of Understanding </vt:lpstr>
      <vt:lpstr> Corporate and Social Responsibility </vt:lpstr>
      <vt:lpstr> Benefits </vt:lpstr>
      <vt:lpstr>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Aidan</dc:creator>
  <cp:lastModifiedBy>Aidan</cp:lastModifiedBy>
  <cp:revision>1</cp:revision>
  <dcterms:created xsi:type="dcterms:W3CDTF">2012-06-07T14:05:15Z</dcterms:created>
  <dcterms:modified xsi:type="dcterms:W3CDTF">2012-06-07T14:06:58Z</dcterms:modified>
</cp:coreProperties>
</file>