
<file path=[Content_Types].xml><?xml version="1.0" encoding="utf-8"?>
<Types xmlns="http://schemas.openxmlformats.org/package/2006/content-types"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s/slide22.xml" ContentType="application/vnd.openxmlformats-officedocument.presentationml.slide+xml"/>
  <Override PartName="/ppt/slides/slide28.xml" ContentType="application/vnd.openxmlformats-officedocument.presentationml.slide+xml"/>
  <Override PartName="/ppt/theme/theme2.xml" ContentType="application/vnd.openxmlformats-officedocument.theme+xml"/>
  <Override PartName="/ppt/slides/slide2.xml" ContentType="application/vnd.openxmlformats-officedocument.presentationml.slide+xml"/>
  <Override PartName="/ppt/notesSlides/notesSlide11.xml" ContentType="application/vnd.openxmlformats-officedocument.presentationml.notesSlide+xml"/>
  <Override PartName="/ppt/slides/slide30.xml" ContentType="application/vnd.openxmlformats-officedocument.presentationml.slide+xml"/>
  <Override PartName="/ppt/notesSlides/notesSlide9.xml" ContentType="application/vnd.openxmlformats-officedocument.presentationml.notesSlide+xml"/>
  <Override PartName="/ppt/slides/slide35.xml" ContentType="application/vnd.openxmlformats-officedocument.presentationml.slide+xml"/>
  <Override PartName="/docProps/app.xml" ContentType="application/vnd.openxmlformats-officedocument.extended-properties+xml"/>
  <Override PartName="/ppt/slides/slide36.xml" ContentType="application/vnd.openxmlformats-officedocument.presentationml.slide+xml"/>
  <Override PartName="/ppt/slides/slide11.xml" ContentType="application/vnd.openxmlformats-officedocument.presentationml.slide+xml"/>
  <Override PartName="/ppt/slides/slide18.xml" ContentType="application/vnd.openxmlformats-officedocument.presentationml.slide+xml"/>
  <Override PartName="/ppt/slideLayouts/slideLayout21.xml" ContentType="application/vnd.openxmlformats-officedocument.presentationml.slideLayout+xml"/>
  <Override PartName="/ppt/theme/theme3.xml" ContentType="application/vnd.openxmlformats-officedocument.theme+xml"/>
  <Override PartName="/ppt/slideLayouts/slideLayout3.xml" ContentType="application/vnd.openxmlformats-officedocument.presentationml.slideLayout+xml"/>
  <Override PartName="/ppt/slides/slide21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23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2.xml" ContentType="application/vnd.openxmlformats-officedocument.presentationml.slideLayout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Default Extension="xml" ContentType="application/xml"/>
  <Override PartName="/ppt/slides/slide7.xml" ContentType="application/vnd.openxmlformats-officedocument.presentationml.slide+xml"/>
  <Override PartName="/ppt/slides/slide26.xml" ContentType="application/vnd.openxmlformats-officedocument.presentationml.slide+xml"/>
  <Override PartName="/ppt/slideMasters/slideMaster1.xml" ContentType="application/vnd.openxmlformats-officedocument.presentationml.slideMaster+xml"/>
  <Override PartName="/ppt/viewProps.xml" ContentType="application/vnd.openxmlformats-officedocument.presentationml.viewProps+xml"/>
  <Override PartName="/ppt/notesSlides/notesSlide3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25.xml" ContentType="application/vnd.openxmlformats-officedocument.presentationml.slide+xml"/>
  <Override PartName="/ppt/notesSlides/notesSlide4.xml" ContentType="application/vnd.openxmlformats-officedocument.presentationml.notes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8.xml" ContentType="application/vnd.openxmlformats-officedocument.presentationml.slideLayout+xml"/>
  <Override PartName="/ppt/slides/slide34.xml" ContentType="application/vnd.openxmlformats-officedocument.presentationml.slide+xml"/>
  <Override PartName="/ppt/notesSlides/notesSlide6.xml" ContentType="application/vnd.openxmlformats-officedocument.presentationml.notesSlide+xml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5.xml" ContentType="application/vnd.openxmlformats-officedocument.presentationml.notesSlide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.xml" ContentType="application/vnd.openxmlformats-officedocument.presentationml.slideLayout+xml"/>
  <Override PartName="/ppt/notesSlides/notesSlide1.xml" ContentType="application/vnd.openxmlformats-officedocument.presentationml.notesSlide+xml"/>
  <Override PartName="/ppt/theme/theme1.xml" ContentType="application/vnd.openxmlformats-officedocument.theme+xml"/>
  <Override PartName="/ppt/slideLayouts/slideLayout6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s/slide5.xml" ContentType="application/vnd.openxmlformats-officedocument.presentationml.slide+xml"/>
  <Override PartName="/ppt/slides/slide37.xml" ContentType="application/vnd.openxmlformats-officedocument.presentationml.slide+xml"/>
  <Override PartName="/ppt/slides/slide10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3.xml" ContentType="application/vnd.openxmlformats-officedocument.presentationml.slide+xml"/>
  <Override PartName="/ppt/slideLayouts/slideLayout14.xml" ContentType="application/vnd.openxmlformats-officedocument.presentationml.slideLayout+xml"/>
  <Override PartName="/ppt/presProps.xml" ContentType="application/vnd.openxmlformats-officedocument.presentationml.presProps+xml"/>
  <Default Extension="jpeg" ContentType="image/jpeg"/>
  <Default Extension="png" ContentType="image/png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27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ppt/slideLayouts/slideLayout16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s/slide8.xml" ContentType="application/vnd.openxmlformats-officedocument.presentationml.slide+xml"/>
  <Override PartName="/ppt/slides/slide31.xml" ContentType="application/vnd.openxmlformats-officedocument.presentationml.slide+xml"/>
  <Override PartName="/ppt/slides/slide15.xml" ContentType="application/vnd.openxmlformats-officedocument.presentationml.slide+xml"/>
  <Default Extension="bin" ContentType="application/vnd.openxmlformats-officedocument.presentationml.printerSettings"/>
  <Override PartName="/ppt/slideMasters/slideMaster2.xml" ContentType="application/vnd.openxmlformats-officedocument.presentationml.slideMaster+xml"/>
  <Override PartName="/ppt/slideLayouts/slideLayout15.xml" ContentType="application/vnd.openxmlformats-officedocument.presentationml.slideLayout+xml"/>
  <Override PartName="/ppt/slides/slide9.xml" ContentType="application/vnd.openxmlformats-officedocument.presentationml.slide+xml"/>
  <Override PartName="/ppt/notesSlides/notesSlide10.xml" ContentType="application/vnd.openxmlformats-officedocument.presentationml.notesSlide+xml"/>
  <Default Extension="rels" ContentType="application/vnd.openxmlformats-package.relationships+xml"/>
  <Override PartName="/ppt/slides/slide24.xml" ContentType="application/vnd.openxmlformats-officedocument.presentationml.slide+xml"/>
  <Override PartName="/ppt/slideLayouts/slideLayout19.xml" ContentType="application/vnd.openxmlformats-officedocument.presentationml.slideLayout+xml"/>
  <Override PartName="/ppt/slides/slide32.xml" ContentType="application/vnd.openxmlformats-officedocument.presentationml.slide+xml"/>
  <Override PartName="/ppt/slides/slide6.xml" ContentType="application/vnd.openxmlformats-officedocument.presentationml.slide+xml"/>
  <Override PartName="/ppt/slides/slide16.xml" ContentType="application/vnd.openxmlformats-officedocument.presentationml.slide+xml"/>
  <Override PartName="/ppt/slides/slide38.xml" ContentType="application/vnd.openxmlformats-officedocument.presentationml.slide+xml"/>
  <Override PartName="/ppt/slideLayouts/slideLayout12.xml" ContentType="application/vnd.openxmlformats-officedocument.presentationml.slideLayout+xml"/>
  <Override PartName="/ppt/slides/slide19.xml" ContentType="application/vnd.openxmlformats-officedocument.presentationml.slide+xml"/>
  <Override PartName="/ppt/slides/slide12.xml" ContentType="application/vnd.openxmlformats-officedocument.presentationml.slide+xml"/>
  <Override PartName="/ppt/slides/slide29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  <p:sldMasterId id="2147483672" r:id="rId2"/>
  </p:sldMasterIdLst>
  <p:notesMasterIdLst>
    <p:notesMasterId r:id="rId41"/>
  </p:notesMasterIdLst>
  <p:sldIdLst>
    <p:sldId id="292" r:id="rId3"/>
    <p:sldId id="293" r:id="rId4"/>
    <p:sldId id="294" r:id="rId5"/>
    <p:sldId id="295" r:id="rId6"/>
    <p:sldId id="296" r:id="rId7"/>
    <p:sldId id="297" r:id="rId8"/>
    <p:sldId id="298" r:id="rId9"/>
    <p:sldId id="299" r:id="rId10"/>
    <p:sldId id="300" r:id="rId11"/>
    <p:sldId id="301" r:id="rId12"/>
    <p:sldId id="302" r:id="rId13"/>
    <p:sldId id="303" r:id="rId14"/>
    <p:sldId id="304" r:id="rId15"/>
    <p:sldId id="305" r:id="rId16"/>
    <p:sldId id="306" r:id="rId17"/>
    <p:sldId id="307" r:id="rId18"/>
    <p:sldId id="308" r:id="rId19"/>
    <p:sldId id="309" r:id="rId20"/>
    <p:sldId id="310" r:id="rId21"/>
    <p:sldId id="311" r:id="rId22"/>
    <p:sldId id="312" r:id="rId23"/>
    <p:sldId id="313" r:id="rId24"/>
    <p:sldId id="314" r:id="rId25"/>
    <p:sldId id="315" r:id="rId26"/>
    <p:sldId id="316" r:id="rId27"/>
    <p:sldId id="317" r:id="rId28"/>
    <p:sldId id="318" r:id="rId29"/>
    <p:sldId id="319" r:id="rId30"/>
    <p:sldId id="320" r:id="rId31"/>
    <p:sldId id="321" r:id="rId32"/>
    <p:sldId id="322" r:id="rId33"/>
    <p:sldId id="323" r:id="rId34"/>
    <p:sldId id="324" r:id="rId35"/>
    <p:sldId id="325" r:id="rId36"/>
    <p:sldId id="326" r:id="rId37"/>
    <p:sldId id="327" r:id="rId38"/>
    <p:sldId id="328" r:id="rId39"/>
    <p:sldId id="329" r:id="rId40"/>
  </p:sldIdLst>
  <p:sldSz cx="9144000" cy="6858000" type="screen4x3"/>
  <p:notesSz cx="6858000" cy="9144000"/>
  <p:defaultTextStyle>
    <a:defPPr>
      <a:defRPr lang="en-US"/>
    </a:defPPr>
    <a:lvl1pPr marL="0" algn="l" defTabSz="45716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60" algn="l" defTabSz="45716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20" algn="l" defTabSz="45716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80" algn="l" defTabSz="45716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640" algn="l" defTabSz="45716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800" algn="l" defTabSz="45716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960" algn="l" defTabSz="45716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117" algn="l" defTabSz="45716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279" algn="l" defTabSz="45716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extLst>
    <p:ext uri="{E76CE94A-603C-4142-B9EB-6D1370010A27}">
      <p14:discardImageEditData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0"/>
    </p:ext>
    <p:ext uri="{D31A062A-798A-4329-ABDD-BBA856620510}">
      <p14:defaultImageDpi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>
    <p:restoredLeft sz="15620"/>
    <p:restoredTop sz="94660"/>
  </p:normalViewPr>
  <p:slideViewPr>
    <p:cSldViewPr snapToGrid="0" snapToObjects="1">
      <p:cViewPr varScale="1">
        <p:scale>
          <a:sx n="102" d="100"/>
          <a:sy n="102" d="100"/>
        </p:scale>
        <p:origin x="-96" y="-15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tableStyles" Target="tableStyles.xml"/><Relationship Id="rId35" Type="http://schemas.openxmlformats.org/officeDocument/2006/relationships/slide" Target="slides/slide33.xml"/><Relationship Id="rId31" Type="http://schemas.openxmlformats.org/officeDocument/2006/relationships/slide" Target="slides/slide29.xml"/><Relationship Id="rId34" Type="http://schemas.openxmlformats.org/officeDocument/2006/relationships/slide" Target="slides/slide32.xml"/><Relationship Id="rId39" Type="http://schemas.openxmlformats.org/officeDocument/2006/relationships/slide" Target="slides/slide37.xml"/><Relationship Id="rId40" Type="http://schemas.openxmlformats.org/officeDocument/2006/relationships/slide" Target="slides/slide38.xml"/><Relationship Id="rId7" Type="http://schemas.openxmlformats.org/officeDocument/2006/relationships/slide" Target="slides/slide5.xml"/><Relationship Id="rId36" Type="http://schemas.openxmlformats.org/officeDocument/2006/relationships/slide" Target="slides/slide34.xml"/><Relationship Id="rId43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0" Type="http://schemas.openxmlformats.org/officeDocument/2006/relationships/slide" Target="slides/slide8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9" Type="http://schemas.openxmlformats.org/officeDocument/2006/relationships/slide" Target="slides/slide7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7" Type="http://schemas.openxmlformats.org/officeDocument/2006/relationships/slide" Target="slides/slide25.xml"/><Relationship Id="rId14" Type="http://schemas.openxmlformats.org/officeDocument/2006/relationships/slide" Target="slides/slide12.xml"/><Relationship Id="rId23" Type="http://schemas.openxmlformats.org/officeDocument/2006/relationships/slide" Target="slides/slide21.xml"/><Relationship Id="rId4" Type="http://schemas.openxmlformats.org/officeDocument/2006/relationships/slide" Target="slides/slide2.xml"/><Relationship Id="rId28" Type="http://schemas.openxmlformats.org/officeDocument/2006/relationships/slide" Target="slides/slide26.xml"/><Relationship Id="rId45" Type="http://schemas.openxmlformats.org/officeDocument/2006/relationships/theme" Target="theme/theme1.xml"/><Relationship Id="rId26" Type="http://schemas.openxmlformats.org/officeDocument/2006/relationships/slide" Target="slides/slide24.xml"/><Relationship Id="rId30" Type="http://schemas.openxmlformats.org/officeDocument/2006/relationships/slide" Target="slides/slide28.xml"/><Relationship Id="rId11" Type="http://schemas.openxmlformats.org/officeDocument/2006/relationships/slide" Target="slides/slide9.xml"/><Relationship Id="rId42" Type="http://schemas.openxmlformats.org/officeDocument/2006/relationships/printerSettings" Target="printerSettings/printerSettings1.bin"/><Relationship Id="rId29" Type="http://schemas.openxmlformats.org/officeDocument/2006/relationships/slide" Target="slides/slide27.xml"/><Relationship Id="rId6" Type="http://schemas.openxmlformats.org/officeDocument/2006/relationships/slide" Target="slides/slide4.xml"/><Relationship Id="rId16" Type="http://schemas.openxmlformats.org/officeDocument/2006/relationships/slide" Target="slides/slide14.xml"/><Relationship Id="rId33" Type="http://schemas.openxmlformats.org/officeDocument/2006/relationships/slide" Target="slides/slide31.xml"/><Relationship Id="rId44" Type="http://schemas.openxmlformats.org/officeDocument/2006/relationships/viewProps" Target="viewProps.xml"/><Relationship Id="rId41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9" Type="http://schemas.openxmlformats.org/officeDocument/2006/relationships/slide" Target="slides/slide17.xml"/><Relationship Id="rId38" Type="http://schemas.openxmlformats.org/officeDocument/2006/relationships/slide" Target="slides/slide36.xml"/><Relationship Id="rId20" Type="http://schemas.openxmlformats.org/officeDocument/2006/relationships/slide" Target="slides/slide18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" Type="http://schemas.openxmlformats.org/officeDocument/2006/relationships/slideMaster" Target="slideMasters/slideMaster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315924-7ACE-7942-B240-2C7E9C7FBE82}" type="datetimeFigureOut">
              <a:rPr lang="en-US" smtClean="0"/>
              <a:pPr/>
              <a:t>6/7/12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E42713-34FE-BA4F-8322-044591247C1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9163051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16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60" algn="l" defTabSz="45716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20" algn="l" defTabSz="45716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480" algn="l" defTabSz="45716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640" algn="l" defTabSz="45716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800" algn="l" defTabSz="45716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960" algn="l" defTabSz="45716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117" algn="l" defTabSz="45716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279" algn="l" defTabSz="45716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E537D8-8E63-450E-A273-8848F441D8AA}" type="slidenum">
              <a:rPr lang="en-GB" smtClean="0">
                <a:solidFill>
                  <a:prstClr val="black"/>
                </a:solidFill>
                <a:latin typeface="Calibri"/>
              </a:rPr>
              <a:pPr/>
              <a:t>2</a:t>
            </a:fld>
            <a:endParaRPr lang="en-GB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507634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E537D8-8E63-450E-A273-8848F441D8AA}" type="slidenum">
              <a:rPr lang="en-GB" smtClean="0">
                <a:solidFill>
                  <a:prstClr val="black"/>
                </a:solidFill>
                <a:latin typeface="Calibri"/>
              </a:rPr>
              <a:pPr/>
              <a:t>16</a:t>
            </a:fld>
            <a:endParaRPr lang="en-GB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8032645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E537D8-8E63-450E-A273-8848F441D8AA}" type="slidenum">
              <a:rPr lang="en-GB" smtClean="0">
                <a:solidFill>
                  <a:prstClr val="black"/>
                </a:solidFill>
                <a:latin typeface="Calibri"/>
              </a:rPr>
              <a:pPr/>
              <a:t>38</a:t>
            </a:fld>
            <a:endParaRPr lang="en-GB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7904784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  New York 1969 to be precise</a:t>
            </a:r>
          </a:p>
          <a:p>
            <a:endParaRPr lang="en-GB" dirty="0" smtClean="0"/>
          </a:p>
          <a:p>
            <a:r>
              <a:rPr lang="en-GB" dirty="0" smtClean="0"/>
              <a:t>Local</a:t>
            </a:r>
            <a:r>
              <a:rPr lang="en-GB" baseline="0" dirty="0" smtClean="0"/>
              <a:t> police were harassing the patrons of the stonewall bar on the 28</a:t>
            </a:r>
            <a:r>
              <a:rPr lang="en-GB" baseline="30000" dirty="0" smtClean="0"/>
              <a:t>th</a:t>
            </a:r>
            <a:r>
              <a:rPr lang="en-GB" baseline="0" dirty="0" smtClean="0"/>
              <a:t> of June the staff and customers stood their ground, what followed was the stonewall riots and the first  Pride civil rights march</a:t>
            </a:r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  <a:p>
            <a:r>
              <a:rPr lang="en-GB" dirty="0" smtClean="0"/>
              <a:t>In</a:t>
            </a:r>
            <a:r>
              <a:rPr lang="en-GB" baseline="0" dirty="0" smtClean="0"/>
              <a:t>  1982 </a:t>
            </a:r>
            <a:r>
              <a:rPr lang="en-GB" baseline="0" dirty="0" err="1" smtClean="0"/>
              <a:t>Homesexuality</a:t>
            </a:r>
            <a:r>
              <a:rPr lang="en-GB" baseline="0" dirty="0" smtClean="0"/>
              <a:t> was decriminalised in Northern Ireland, forced by a decision in the European court of Human rights  by Jeff </a:t>
            </a:r>
            <a:r>
              <a:rPr lang="en-GB" baseline="0" dirty="0" err="1" smtClean="0"/>
              <a:t>Dudgen</a:t>
            </a:r>
            <a:endParaRPr lang="en-GB" baseline="0" dirty="0" smtClean="0"/>
          </a:p>
          <a:p>
            <a:endParaRPr lang="en-GB" dirty="0" smtClean="0"/>
          </a:p>
          <a:p>
            <a:endParaRPr lang="en-GB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E537D8-8E63-450E-A273-8848F441D8AA}" type="slidenum">
              <a:rPr lang="en-GB" smtClean="0">
                <a:solidFill>
                  <a:prstClr val="black"/>
                </a:solidFill>
                <a:latin typeface="Calibri"/>
              </a:rPr>
              <a:pPr/>
              <a:t>3</a:t>
            </a:fld>
            <a:endParaRPr lang="en-GB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42175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E537D8-8E63-450E-A273-8848F441D8AA}" type="slidenum">
              <a:rPr lang="en-GB" smtClean="0">
                <a:solidFill>
                  <a:prstClr val="black"/>
                </a:solidFill>
                <a:latin typeface="Calibri"/>
              </a:rPr>
              <a:pPr/>
              <a:t>5</a:t>
            </a:fld>
            <a:endParaRPr lang="en-GB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3830767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E537D8-8E63-450E-A273-8848F441D8AA}" type="slidenum">
              <a:rPr lang="en-GB" smtClean="0">
                <a:solidFill>
                  <a:prstClr val="black"/>
                </a:solidFill>
                <a:latin typeface="Calibri"/>
              </a:rPr>
              <a:pPr/>
              <a:t>10</a:t>
            </a:fld>
            <a:endParaRPr lang="en-GB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4891745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E537D8-8E63-450E-A273-8848F441D8AA}" type="slidenum">
              <a:rPr lang="en-GB" smtClean="0">
                <a:solidFill>
                  <a:prstClr val="black"/>
                </a:solidFill>
                <a:latin typeface="Calibri"/>
              </a:rPr>
              <a:pPr/>
              <a:t>11</a:t>
            </a:fld>
            <a:endParaRPr lang="en-GB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4891745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E537D8-8E63-450E-A273-8848F441D8AA}" type="slidenum">
              <a:rPr lang="en-GB" smtClean="0">
                <a:solidFill>
                  <a:prstClr val="black"/>
                </a:solidFill>
                <a:latin typeface="Calibri"/>
              </a:rPr>
              <a:pPr/>
              <a:t>12</a:t>
            </a:fld>
            <a:endParaRPr lang="en-GB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8773243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E537D8-8E63-450E-A273-8848F441D8AA}" type="slidenum">
              <a:rPr lang="en-GB" smtClean="0">
                <a:solidFill>
                  <a:prstClr val="black"/>
                </a:solidFill>
                <a:latin typeface="Calibri"/>
              </a:rPr>
              <a:pPr/>
              <a:t>13</a:t>
            </a:fld>
            <a:endParaRPr lang="en-GB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1888327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E537D8-8E63-450E-A273-8848F441D8AA}" type="slidenum">
              <a:rPr lang="en-GB" smtClean="0">
                <a:solidFill>
                  <a:prstClr val="black"/>
                </a:solidFill>
                <a:latin typeface="Calibri"/>
              </a:rPr>
              <a:pPr/>
              <a:t>14</a:t>
            </a:fld>
            <a:endParaRPr lang="en-GB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1619333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E537D8-8E63-450E-A273-8848F441D8AA}" type="slidenum">
              <a:rPr lang="en-GB" smtClean="0">
                <a:solidFill>
                  <a:prstClr val="black"/>
                </a:solidFill>
                <a:latin typeface="Calibri"/>
              </a:rPr>
              <a:pPr/>
              <a:t>15</a:t>
            </a:fld>
            <a:endParaRPr lang="en-GB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6177178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1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2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B98E9-3B0E-4A4D-80B3-426318860F42}" type="datetimeFigureOut">
              <a:rPr lang="en-US" smtClean="0"/>
              <a:pPr/>
              <a:t>6/7/12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37EE2-2F6E-E344-B92E-E7F4DDA4008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8055180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B98E9-3B0E-4A4D-80B3-426318860F42}" type="datetimeFigureOut">
              <a:rPr lang="en-US" smtClean="0"/>
              <a:pPr/>
              <a:t>6/7/12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37EE2-2F6E-E344-B92E-E7F4DDA4008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7700511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2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B98E9-3B0E-4A4D-80B3-426318860F42}" type="datetimeFigureOut">
              <a:rPr lang="en-US" smtClean="0"/>
              <a:pPr/>
              <a:t>6/7/12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37EE2-2F6E-E344-B92E-E7F4DDA4008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5409473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1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2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BEC87-EC44-4E69-BCBB-7AE51E340016}" type="datetimeFigureOut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6/7/12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7A526-D0CC-4920-B517-D7D8D8B9B524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6581611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059016" cy="11430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BEC87-EC44-4E69-BCBB-7AE51E340016}" type="datetimeFigureOut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6/7/12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7A526-D0CC-4920-B517-D7D8D8B9B524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6588224" y="608119"/>
            <a:ext cx="2341494" cy="749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0746356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6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8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6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9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11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27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BEC87-EC44-4E69-BCBB-7AE51E340016}" type="datetimeFigureOut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6/7/12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7A526-D0CC-4920-B517-D7D8D8B9B524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1970530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BEC87-EC44-4E69-BCBB-7AE51E340016}" type="datetimeFigureOut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6/7/12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7A526-D0CC-4920-B517-D7D8D8B9B524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6007051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60" indent="0">
              <a:buNone/>
              <a:defRPr sz="2000" b="1"/>
            </a:lvl2pPr>
            <a:lvl3pPr marL="914320" indent="0">
              <a:buNone/>
              <a:defRPr sz="1800" b="1"/>
            </a:lvl3pPr>
            <a:lvl4pPr marL="1371480" indent="0">
              <a:buNone/>
              <a:defRPr sz="1600" b="1"/>
            </a:lvl4pPr>
            <a:lvl5pPr marL="1828640" indent="0">
              <a:buNone/>
              <a:defRPr sz="1600" b="1"/>
            </a:lvl5pPr>
            <a:lvl6pPr marL="2285800" indent="0">
              <a:buNone/>
              <a:defRPr sz="1600" b="1"/>
            </a:lvl6pPr>
            <a:lvl7pPr marL="2742960" indent="0">
              <a:buNone/>
              <a:defRPr sz="1600" b="1"/>
            </a:lvl7pPr>
            <a:lvl8pPr marL="3200117" indent="0">
              <a:buNone/>
              <a:defRPr sz="1600" b="1"/>
            </a:lvl8pPr>
            <a:lvl9pPr marL="365727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60" indent="0">
              <a:buNone/>
              <a:defRPr sz="2000" b="1"/>
            </a:lvl2pPr>
            <a:lvl3pPr marL="914320" indent="0">
              <a:buNone/>
              <a:defRPr sz="1800" b="1"/>
            </a:lvl3pPr>
            <a:lvl4pPr marL="1371480" indent="0">
              <a:buNone/>
              <a:defRPr sz="1600" b="1"/>
            </a:lvl4pPr>
            <a:lvl5pPr marL="1828640" indent="0">
              <a:buNone/>
              <a:defRPr sz="1600" b="1"/>
            </a:lvl5pPr>
            <a:lvl6pPr marL="2285800" indent="0">
              <a:buNone/>
              <a:defRPr sz="1600" b="1"/>
            </a:lvl6pPr>
            <a:lvl7pPr marL="2742960" indent="0">
              <a:buNone/>
              <a:defRPr sz="1600" b="1"/>
            </a:lvl7pPr>
            <a:lvl8pPr marL="3200117" indent="0">
              <a:buNone/>
              <a:defRPr sz="1600" b="1"/>
            </a:lvl8pPr>
            <a:lvl9pPr marL="365727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BEC87-EC44-4E69-BCBB-7AE51E340016}" type="datetimeFigureOut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6/7/12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7A526-D0CC-4920-B517-D7D8D8B9B524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1032247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BEC87-EC44-4E69-BCBB-7AE51E340016}" type="datetimeFigureOut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6/7/12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7A526-D0CC-4920-B517-D7D8D8B9B524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38459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BEC87-EC44-4E69-BCBB-7AE51E340016}" type="datetimeFigureOut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6/7/12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7A526-D0CC-4920-B517-D7D8D8B9B524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7414462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60" indent="0">
              <a:buNone/>
              <a:defRPr sz="1200"/>
            </a:lvl2pPr>
            <a:lvl3pPr marL="914320" indent="0">
              <a:buNone/>
              <a:defRPr sz="1000"/>
            </a:lvl3pPr>
            <a:lvl4pPr marL="1371480" indent="0">
              <a:buNone/>
              <a:defRPr sz="900"/>
            </a:lvl4pPr>
            <a:lvl5pPr marL="1828640" indent="0">
              <a:buNone/>
              <a:defRPr sz="900"/>
            </a:lvl5pPr>
            <a:lvl6pPr marL="2285800" indent="0">
              <a:buNone/>
              <a:defRPr sz="900"/>
            </a:lvl6pPr>
            <a:lvl7pPr marL="2742960" indent="0">
              <a:buNone/>
              <a:defRPr sz="900"/>
            </a:lvl7pPr>
            <a:lvl8pPr marL="3200117" indent="0">
              <a:buNone/>
              <a:defRPr sz="900"/>
            </a:lvl8pPr>
            <a:lvl9pPr marL="365727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BEC87-EC44-4E69-BCBB-7AE51E340016}" type="datetimeFigureOut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6/7/12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7A526-D0CC-4920-B517-D7D8D8B9B524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5397887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B98E9-3B0E-4A4D-80B3-426318860F42}" type="datetimeFigureOut">
              <a:rPr lang="en-US" smtClean="0"/>
              <a:pPr/>
              <a:t>6/7/12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37EE2-2F6E-E344-B92E-E7F4DDA4008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35584299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60" indent="0">
              <a:buNone/>
              <a:defRPr sz="2800"/>
            </a:lvl2pPr>
            <a:lvl3pPr marL="914320" indent="0">
              <a:buNone/>
              <a:defRPr sz="2400"/>
            </a:lvl3pPr>
            <a:lvl4pPr marL="1371480" indent="0">
              <a:buNone/>
              <a:defRPr sz="2000"/>
            </a:lvl4pPr>
            <a:lvl5pPr marL="1828640" indent="0">
              <a:buNone/>
              <a:defRPr sz="2000"/>
            </a:lvl5pPr>
            <a:lvl6pPr marL="2285800" indent="0">
              <a:buNone/>
              <a:defRPr sz="2000"/>
            </a:lvl6pPr>
            <a:lvl7pPr marL="2742960" indent="0">
              <a:buNone/>
              <a:defRPr sz="2000"/>
            </a:lvl7pPr>
            <a:lvl8pPr marL="3200117" indent="0">
              <a:buNone/>
              <a:defRPr sz="2000"/>
            </a:lvl8pPr>
            <a:lvl9pPr marL="3657279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60" indent="0">
              <a:buNone/>
              <a:defRPr sz="1200"/>
            </a:lvl2pPr>
            <a:lvl3pPr marL="914320" indent="0">
              <a:buNone/>
              <a:defRPr sz="1000"/>
            </a:lvl3pPr>
            <a:lvl4pPr marL="1371480" indent="0">
              <a:buNone/>
              <a:defRPr sz="900"/>
            </a:lvl4pPr>
            <a:lvl5pPr marL="1828640" indent="0">
              <a:buNone/>
              <a:defRPr sz="900"/>
            </a:lvl5pPr>
            <a:lvl6pPr marL="2285800" indent="0">
              <a:buNone/>
              <a:defRPr sz="900"/>
            </a:lvl6pPr>
            <a:lvl7pPr marL="2742960" indent="0">
              <a:buNone/>
              <a:defRPr sz="900"/>
            </a:lvl7pPr>
            <a:lvl8pPr marL="3200117" indent="0">
              <a:buNone/>
              <a:defRPr sz="900"/>
            </a:lvl8pPr>
            <a:lvl9pPr marL="365727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BEC87-EC44-4E69-BCBB-7AE51E340016}" type="datetimeFigureOut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6/7/12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7A526-D0CC-4920-B517-D7D8D8B9B524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81211676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BEC87-EC44-4E69-BCBB-7AE51E340016}" type="datetimeFigureOut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6/7/12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7A526-D0CC-4920-B517-D7D8D8B9B524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905459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2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BEC87-EC44-4E69-BCBB-7AE51E340016}" type="datetimeFigureOut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6/7/12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7A526-D0CC-4920-B517-D7D8D8B9B524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372565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6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8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6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9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11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27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B98E9-3B0E-4A4D-80B3-426318860F42}" type="datetimeFigureOut">
              <a:rPr lang="en-US" smtClean="0"/>
              <a:pPr/>
              <a:t>6/7/12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37EE2-2F6E-E344-B92E-E7F4DDA4008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0015959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B98E9-3B0E-4A4D-80B3-426318860F42}" type="datetimeFigureOut">
              <a:rPr lang="en-US" smtClean="0"/>
              <a:pPr/>
              <a:t>6/7/12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37EE2-2F6E-E344-B92E-E7F4DDA4008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567881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60" indent="0">
              <a:buNone/>
              <a:defRPr sz="2000" b="1"/>
            </a:lvl2pPr>
            <a:lvl3pPr marL="914320" indent="0">
              <a:buNone/>
              <a:defRPr sz="1800" b="1"/>
            </a:lvl3pPr>
            <a:lvl4pPr marL="1371480" indent="0">
              <a:buNone/>
              <a:defRPr sz="1600" b="1"/>
            </a:lvl4pPr>
            <a:lvl5pPr marL="1828640" indent="0">
              <a:buNone/>
              <a:defRPr sz="1600" b="1"/>
            </a:lvl5pPr>
            <a:lvl6pPr marL="2285800" indent="0">
              <a:buNone/>
              <a:defRPr sz="1600" b="1"/>
            </a:lvl6pPr>
            <a:lvl7pPr marL="2742960" indent="0">
              <a:buNone/>
              <a:defRPr sz="1600" b="1"/>
            </a:lvl7pPr>
            <a:lvl8pPr marL="3200117" indent="0">
              <a:buNone/>
              <a:defRPr sz="1600" b="1"/>
            </a:lvl8pPr>
            <a:lvl9pPr marL="3657279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60" indent="0">
              <a:buNone/>
              <a:defRPr sz="2000" b="1"/>
            </a:lvl2pPr>
            <a:lvl3pPr marL="914320" indent="0">
              <a:buNone/>
              <a:defRPr sz="1800" b="1"/>
            </a:lvl3pPr>
            <a:lvl4pPr marL="1371480" indent="0">
              <a:buNone/>
              <a:defRPr sz="1600" b="1"/>
            </a:lvl4pPr>
            <a:lvl5pPr marL="1828640" indent="0">
              <a:buNone/>
              <a:defRPr sz="1600" b="1"/>
            </a:lvl5pPr>
            <a:lvl6pPr marL="2285800" indent="0">
              <a:buNone/>
              <a:defRPr sz="1600" b="1"/>
            </a:lvl6pPr>
            <a:lvl7pPr marL="2742960" indent="0">
              <a:buNone/>
              <a:defRPr sz="1600" b="1"/>
            </a:lvl7pPr>
            <a:lvl8pPr marL="3200117" indent="0">
              <a:buNone/>
              <a:defRPr sz="1600" b="1"/>
            </a:lvl8pPr>
            <a:lvl9pPr marL="3657279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B98E9-3B0E-4A4D-80B3-426318860F42}" type="datetimeFigureOut">
              <a:rPr lang="en-US" smtClean="0"/>
              <a:pPr/>
              <a:t>6/7/12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37EE2-2F6E-E344-B92E-E7F4DDA4008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0604129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B98E9-3B0E-4A4D-80B3-426318860F42}" type="datetimeFigureOut">
              <a:rPr lang="en-US" smtClean="0"/>
              <a:pPr/>
              <a:t>6/7/12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37EE2-2F6E-E344-B92E-E7F4DDA4008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8501256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B98E9-3B0E-4A4D-80B3-426318860F42}" type="datetimeFigureOut">
              <a:rPr lang="en-US" smtClean="0"/>
              <a:pPr/>
              <a:t>6/7/12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37EE2-2F6E-E344-B92E-E7F4DDA4008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2112965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60" indent="0">
              <a:buNone/>
              <a:defRPr sz="1200"/>
            </a:lvl2pPr>
            <a:lvl3pPr marL="914320" indent="0">
              <a:buNone/>
              <a:defRPr sz="1000"/>
            </a:lvl3pPr>
            <a:lvl4pPr marL="1371480" indent="0">
              <a:buNone/>
              <a:defRPr sz="900"/>
            </a:lvl4pPr>
            <a:lvl5pPr marL="1828640" indent="0">
              <a:buNone/>
              <a:defRPr sz="900"/>
            </a:lvl5pPr>
            <a:lvl6pPr marL="2285800" indent="0">
              <a:buNone/>
              <a:defRPr sz="900"/>
            </a:lvl6pPr>
            <a:lvl7pPr marL="2742960" indent="0">
              <a:buNone/>
              <a:defRPr sz="900"/>
            </a:lvl7pPr>
            <a:lvl8pPr marL="3200117" indent="0">
              <a:buNone/>
              <a:defRPr sz="900"/>
            </a:lvl8pPr>
            <a:lvl9pPr marL="3657279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B98E9-3B0E-4A4D-80B3-426318860F42}" type="datetimeFigureOut">
              <a:rPr lang="en-US" smtClean="0"/>
              <a:pPr/>
              <a:t>6/7/12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37EE2-2F6E-E344-B92E-E7F4DDA4008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9376868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60" indent="0">
              <a:buNone/>
              <a:defRPr sz="2800"/>
            </a:lvl2pPr>
            <a:lvl3pPr marL="914320" indent="0">
              <a:buNone/>
              <a:defRPr sz="2400"/>
            </a:lvl3pPr>
            <a:lvl4pPr marL="1371480" indent="0">
              <a:buNone/>
              <a:defRPr sz="2000"/>
            </a:lvl4pPr>
            <a:lvl5pPr marL="1828640" indent="0">
              <a:buNone/>
              <a:defRPr sz="2000"/>
            </a:lvl5pPr>
            <a:lvl6pPr marL="2285800" indent="0">
              <a:buNone/>
              <a:defRPr sz="2000"/>
            </a:lvl6pPr>
            <a:lvl7pPr marL="2742960" indent="0">
              <a:buNone/>
              <a:defRPr sz="2000"/>
            </a:lvl7pPr>
            <a:lvl8pPr marL="3200117" indent="0">
              <a:buNone/>
              <a:defRPr sz="2000"/>
            </a:lvl8pPr>
            <a:lvl9pPr marL="365727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60" indent="0">
              <a:buNone/>
              <a:defRPr sz="1200"/>
            </a:lvl2pPr>
            <a:lvl3pPr marL="914320" indent="0">
              <a:buNone/>
              <a:defRPr sz="1000"/>
            </a:lvl3pPr>
            <a:lvl4pPr marL="1371480" indent="0">
              <a:buNone/>
              <a:defRPr sz="900"/>
            </a:lvl4pPr>
            <a:lvl5pPr marL="1828640" indent="0">
              <a:buNone/>
              <a:defRPr sz="900"/>
            </a:lvl5pPr>
            <a:lvl6pPr marL="2285800" indent="0">
              <a:buNone/>
              <a:defRPr sz="900"/>
            </a:lvl6pPr>
            <a:lvl7pPr marL="2742960" indent="0">
              <a:buNone/>
              <a:defRPr sz="900"/>
            </a:lvl7pPr>
            <a:lvl8pPr marL="3200117" indent="0">
              <a:buNone/>
              <a:defRPr sz="900"/>
            </a:lvl8pPr>
            <a:lvl9pPr marL="3657279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B98E9-3B0E-4A4D-80B3-426318860F42}" type="datetimeFigureOut">
              <a:rPr lang="en-US" smtClean="0"/>
              <a:pPr/>
              <a:t>6/7/12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37EE2-2F6E-E344-B92E-E7F4DDA4008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0933489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4" Type="http://schemas.openxmlformats.org/officeDocument/2006/relationships/slideLayout" Target="../slideLayouts/slideLayout4.xml"/><Relationship Id="rId10" Type="http://schemas.openxmlformats.org/officeDocument/2006/relationships/slideLayout" Target="../slideLayouts/slideLayout10.xml"/><Relationship Id="rId5" Type="http://schemas.openxmlformats.org/officeDocument/2006/relationships/slideLayout" Target="../slideLayouts/slideLayout5.xml"/><Relationship Id="rId7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9" Type="http://schemas.openxmlformats.org/officeDocument/2006/relationships/slideLayout" Target="../slideLayouts/slideLayout9.xml"/><Relationship Id="rId3" Type="http://schemas.openxmlformats.org/officeDocument/2006/relationships/slideLayout" Target="../slideLayouts/slideLayout3.xml"/><Relationship Id="rId6" Type="http://schemas.openxmlformats.org/officeDocument/2006/relationships/slideLayout" Target="../slideLayouts/slideLayout6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6.xml"/><Relationship Id="rId7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9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32" tIns="45716" rIns="91432" bIns="45716" rtlCol="0" anchor="ctr">
            <a:normAutofit/>
          </a:bodyPr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vert="horz" lIns="91432" tIns="45716" rIns="91432" bIns="45716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 vert="horz" lIns="91432" tIns="45716" rIns="91432" bIns="45716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3B98E9-3B0E-4A4D-80B3-426318860F42}" type="datetimeFigureOut">
              <a:rPr lang="en-US" smtClean="0"/>
              <a:pPr/>
              <a:t>6/7/12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 vert="horz" lIns="91432" tIns="45716" rIns="91432" bIns="45716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 vert="horz" lIns="91432" tIns="45716" rIns="91432" bIns="45716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537EE2-2F6E-E344-B92E-E7F4DDA4008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1544844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16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70" indent="-342870" algn="l" defTabSz="45716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85" indent="-285726" algn="l" defTabSz="45716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00" indent="-228580" algn="l" defTabSz="45716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60" indent="-228580" algn="l" defTabSz="45716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20" indent="-228580" algn="l" defTabSz="45716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80" indent="-228580" algn="l" defTabSz="45716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39" indent="-228580" algn="l" defTabSz="45716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99" indent="-228580" algn="l" defTabSz="45716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58" indent="-228580" algn="l" defTabSz="45716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0" algn="l" defTabSz="4571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20" algn="l" defTabSz="4571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80" algn="l" defTabSz="4571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40" algn="l" defTabSz="4571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00" algn="l" defTabSz="4571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60" algn="l" defTabSz="4571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17" algn="l" defTabSz="4571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79" algn="l" defTabSz="4571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32" tIns="45716" rIns="91432" bIns="45716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vert="horz" lIns="91432" tIns="45716" rIns="91432" bIns="45716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 vert="horz" lIns="91432" tIns="45716" rIns="91432" bIns="45716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20"/>
            <a:fld id="{20EBEC87-EC44-4E69-BCBB-7AE51E340016}" type="datetimeFigureOut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320"/>
              <a:t>6/7/12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 vert="horz" lIns="91432" tIns="45716" rIns="91432" bIns="45716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20"/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 vert="horz" lIns="91432" tIns="45716" rIns="91432" bIns="45716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20"/>
            <a:fld id="{8807A526-D0CC-4920-B517-D7D8D8B9B524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320"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5783597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32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70" indent="-342870" algn="l" defTabSz="91432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85" indent="-285726" algn="l" defTabSz="91432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00" indent="-228580" algn="l" defTabSz="91432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60" indent="-228580" algn="l" defTabSz="91432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20" indent="-228580" algn="l" defTabSz="91432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80" indent="-228580" algn="l" defTabSz="91432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39" indent="-228580" algn="l" defTabSz="91432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99" indent="-228580" algn="l" defTabSz="91432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58" indent="-228580" algn="l" defTabSz="91432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2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0" algn="l" defTabSz="91432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20" algn="l" defTabSz="91432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80" algn="l" defTabSz="91432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40" algn="l" defTabSz="91432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00" algn="l" defTabSz="91432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60" algn="l" defTabSz="91432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17" algn="l" defTabSz="91432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79" algn="l" defTabSz="91432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Relationship Id="rId3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image" Target="../media/image14.jpe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3.jpeg"/><Relationship Id="rId5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6.jpe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6" Type="http://schemas.openxmlformats.org/officeDocument/2006/relationships/image" Target="../media/image20.jpeg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7.png"/><Relationship Id="rId5" Type="http://schemas.openxmlformats.org/officeDocument/2006/relationships/image" Target="../media/image19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1.jpe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jpe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43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3" Type="http://schemas.openxmlformats.org/officeDocument/2006/relationships/image" Target="../media/image7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3" Type="http://schemas.openxmlformats.org/officeDocument/2006/relationships/image" Target="../media/image8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B-March_130[1]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0" y="-92572"/>
            <a:ext cx="10453071" cy="6968714"/>
          </a:xfrm>
          <a:prstGeom prst="rect">
            <a:avLst/>
          </a:prstGeom>
        </p:spPr>
      </p:pic>
      <p:pic>
        <p:nvPicPr>
          <p:cNvPr id="5" name="Picture 4" descr="twitter_3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3806373" y="359231"/>
            <a:ext cx="357415" cy="35741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163788" y="283031"/>
            <a:ext cx="1508579" cy="461657"/>
          </a:xfrm>
          <a:prstGeom prst="rect">
            <a:avLst/>
          </a:prstGeom>
          <a:noFill/>
        </p:spPr>
        <p:txBody>
          <a:bodyPr wrap="square" lIns="91432" tIns="45716" rIns="91432" bIns="45716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#1City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6776" y="5446581"/>
            <a:ext cx="3838286" cy="1136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15570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5616" y="1340768"/>
            <a:ext cx="6768752" cy="4608512"/>
          </a:xfrm>
        </p:spPr>
        <p:txBody>
          <a:bodyPr>
            <a:noAutofit/>
          </a:bodyPr>
          <a:lstStyle/>
          <a:p>
            <a:r>
              <a:rPr lang="en-GB" sz="5400" b="1" dirty="0">
                <a:solidFill>
                  <a:srgbClr val="FFFF00"/>
                </a:solidFill>
              </a:rPr>
              <a:t>There's no place</a:t>
            </a:r>
            <a:br>
              <a:rPr lang="en-GB" sz="5400" b="1" dirty="0">
                <a:solidFill>
                  <a:srgbClr val="FFFF00"/>
                </a:solidFill>
              </a:rPr>
            </a:br>
            <a:r>
              <a:rPr lang="en-GB" sz="5400" b="1" dirty="0">
                <a:solidFill>
                  <a:srgbClr val="FFFF00"/>
                </a:solidFill>
              </a:rPr>
              <a:t> like home……</a:t>
            </a:r>
            <a:br>
              <a:rPr lang="en-GB" sz="5400" b="1" dirty="0">
                <a:solidFill>
                  <a:srgbClr val="FFFF00"/>
                </a:solidFill>
              </a:rPr>
            </a:br>
            <a:r>
              <a:rPr lang="en-GB" sz="5400" b="1" dirty="0">
                <a:solidFill>
                  <a:srgbClr val="FFFF00"/>
                </a:solidFill>
              </a:rPr>
              <a:t/>
            </a:r>
            <a:br>
              <a:rPr lang="en-GB" sz="5400" b="1" dirty="0">
                <a:solidFill>
                  <a:srgbClr val="FFFF00"/>
                </a:solidFill>
              </a:rPr>
            </a:br>
            <a:r>
              <a:rPr lang="en-GB" sz="5400" b="1" dirty="0">
                <a:solidFill>
                  <a:srgbClr val="FFFF00"/>
                </a:solidFill>
              </a:rPr>
              <a:t/>
            </a:r>
            <a:br>
              <a:rPr lang="en-GB" sz="5400" b="1" dirty="0">
                <a:solidFill>
                  <a:srgbClr val="FFFF00"/>
                </a:solidFill>
              </a:rPr>
            </a:br>
            <a:r>
              <a:rPr lang="en-GB" sz="5400" b="1" dirty="0">
                <a:solidFill>
                  <a:srgbClr val="FFFF00"/>
                </a:solidFill>
              </a:rPr>
              <a:t>Impressions of the city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21901757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0" y="992"/>
            <a:ext cx="6156176" cy="687551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-50136" y="36022"/>
            <a:ext cx="9194136" cy="684048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-118024" y="36022"/>
            <a:ext cx="9517531" cy="6840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93033660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FFFF00"/>
                </a:solidFill>
              </a:rPr>
              <a:t>Today’s Belfast</a:t>
            </a:r>
            <a:endParaRPr lang="en-GB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 smtClean="0">
                <a:solidFill>
                  <a:srgbClr val="FFFF00"/>
                </a:solidFill>
              </a:rPr>
              <a:t>Between 6 and 12 % of the worlds population are LGBT</a:t>
            </a:r>
          </a:p>
          <a:p>
            <a:endParaRPr lang="en-GB" dirty="0" smtClean="0">
              <a:solidFill>
                <a:srgbClr val="FFFF00"/>
              </a:solidFill>
            </a:endParaRPr>
          </a:p>
          <a:p>
            <a:r>
              <a:rPr lang="en-GB" dirty="0" smtClean="0">
                <a:solidFill>
                  <a:srgbClr val="FFFF00"/>
                </a:solidFill>
              </a:rPr>
              <a:t>LGBT specific market is saturated, LGBT accepting market has massive growth</a:t>
            </a:r>
          </a:p>
          <a:p>
            <a:endParaRPr lang="en-GB" dirty="0" smtClean="0">
              <a:solidFill>
                <a:srgbClr val="FFFF00"/>
              </a:solidFill>
            </a:endParaRPr>
          </a:p>
          <a:p>
            <a:endParaRPr lang="en-GB" dirty="0">
              <a:solidFill>
                <a:srgbClr val="FFFF00"/>
              </a:solidFill>
            </a:endParaRPr>
          </a:p>
          <a:p>
            <a:endParaRPr lang="en-GB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64842933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</a:t>
            </a:r>
            <a:r>
              <a:rPr lang="en-GB" dirty="0" smtClean="0"/>
              <a:t>ur time our Plaice?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-18504" y="1"/>
            <a:ext cx="91625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50057098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FFFF00"/>
                </a:solidFill>
              </a:rPr>
              <a:t>Belfast Re-imaged</a:t>
            </a:r>
            <a:endParaRPr lang="en-GB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FFFF00"/>
                </a:solidFill>
              </a:rPr>
              <a:t>LGBT  accepting is respectful</a:t>
            </a:r>
          </a:p>
          <a:p>
            <a:endParaRPr lang="en-GB" dirty="0">
              <a:solidFill>
                <a:srgbClr val="FFFF00"/>
              </a:solidFill>
            </a:endParaRPr>
          </a:p>
          <a:p>
            <a:r>
              <a:rPr lang="en-GB" dirty="0" smtClean="0">
                <a:solidFill>
                  <a:srgbClr val="FFFF00"/>
                </a:solidFill>
              </a:rPr>
              <a:t>Person centred –V- </a:t>
            </a:r>
            <a:r>
              <a:rPr lang="en-GB" dirty="0" err="1" smtClean="0">
                <a:solidFill>
                  <a:srgbClr val="FFFF00"/>
                </a:solidFill>
              </a:rPr>
              <a:t>hetronormativity</a:t>
            </a:r>
            <a:endParaRPr lang="en-GB" dirty="0" smtClean="0">
              <a:solidFill>
                <a:srgbClr val="FFFF00"/>
              </a:solidFill>
            </a:endParaRPr>
          </a:p>
          <a:p>
            <a:endParaRPr lang="en-GB" dirty="0">
              <a:solidFill>
                <a:srgbClr val="FFFF00"/>
              </a:solidFill>
            </a:endParaRPr>
          </a:p>
          <a:p>
            <a:r>
              <a:rPr lang="en-GB" dirty="0" smtClean="0">
                <a:solidFill>
                  <a:srgbClr val="FFFF00"/>
                </a:solidFill>
              </a:rPr>
              <a:t>Ulster welcomes are really special</a:t>
            </a:r>
          </a:p>
          <a:p>
            <a:endParaRPr lang="en-GB" dirty="0">
              <a:solidFill>
                <a:srgbClr val="FFFF00"/>
              </a:solidFill>
            </a:endParaRPr>
          </a:p>
          <a:p>
            <a:r>
              <a:rPr lang="en-GB" dirty="0" smtClean="0">
                <a:solidFill>
                  <a:srgbClr val="FFFF00"/>
                </a:solidFill>
              </a:rPr>
              <a:t>Belfast Brand</a:t>
            </a:r>
          </a:p>
          <a:p>
            <a:endParaRPr lang="en-GB" dirty="0" smtClean="0">
              <a:solidFill>
                <a:srgbClr val="FFFF00"/>
              </a:solidFill>
            </a:endParaRPr>
          </a:p>
          <a:p>
            <a:endParaRPr lang="en-GB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78938554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2454412" y="248072"/>
            <a:ext cx="2232248" cy="223224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23418" y="2708920"/>
            <a:ext cx="2143125" cy="10287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6042744" y="2198390"/>
            <a:ext cx="1190625" cy="14859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2823585" y="3933056"/>
            <a:ext cx="2986669" cy="2067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61059828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SS-2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851853569"/>
      </p:ext>
    </p:extLst>
  </p:cSld>
  <p:clrMapOvr>
    <a:masterClrMapping/>
  </p:clrMapOvr>
  <p:transition spd="slow" advClick="0" advTm="3000"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SS-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216941484"/>
      </p:ext>
    </p:extLst>
  </p:cSld>
  <p:clrMapOvr>
    <a:masterClrMapping/>
  </p:clrMapOvr>
  <p:transition spd="slow" advClick="0" advTm="3000">
    <p:wip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SS-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139843001"/>
      </p:ext>
    </p:extLst>
  </p:cSld>
  <p:clrMapOvr>
    <a:masterClrMapping/>
  </p:clrMapOvr>
  <p:transition spd="slow" advClick="0" advTm="3000">
    <p:wip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SS-1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948605221"/>
      </p:ext>
    </p:extLst>
  </p:cSld>
  <p:clrMapOvr>
    <a:masterClrMapping/>
  </p:clrMapOvr>
  <p:transition spd="slow" advClick="0" advTm="3000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-31674" y="3573020"/>
            <a:ext cx="8940050" cy="286216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93935" y="836716"/>
            <a:ext cx="7772400" cy="1470025"/>
          </a:xfrm>
        </p:spPr>
        <p:txBody>
          <a:bodyPr/>
          <a:lstStyle/>
          <a:p>
            <a:r>
              <a:rPr lang="en-GB" dirty="0" smtClean="0">
                <a:latin typeface="Arial" pitchFamily="34" charset="0"/>
                <a:cs typeface="Arial" pitchFamily="34" charset="0"/>
              </a:rPr>
              <a:t>Pride in tomorrow’s Belfast</a:t>
            </a:r>
            <a:endParaRPr lang="en-GB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1560" y="836712"/>
            <a:ext cx="6400800" cy="1752600"/>
          </a:xfrm>
        </p:spPr>
        <p:txBody>
          <a:bodyPr>
            <a:normAutofit/>
          </a:bodyPr>
          <a:lstStyle/>
          <a:p>
            <a:pPr algn="l"/>
            <a:r>
              <a:rPr lang="en-GB" sz="4000" b="1" dirty="0">
                <a:latin typeface="Arial" pitchFamily="34" charset="0"/>
                <a:cs typeface="Arial" pitchFamily="34" charset="0"/>
              </a:rPr>
              <a:t>Simon Rea</a:t>
            </a:r>
          </a:p>
          <a:p>
            <a:pPr algn="l"/>
            <a:r>
              <a:rPr lang="en-GB" sz="4000" b="1" dirty="0">
                <a:latin typeface="Arial" pitchFamily="34" charset="0"/>
                <a:cs typeface="Arial" pitchFamily="34" charset="0"/>
              </a:rPr>
              <a:t>Belfast Pride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15828844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SS-1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296778107"/>
      </p:ext>
    </p:extLst>
  </p:cSld>
  <p:clrMapOvr>
    <a:masterClrMapping/>
  </p:clrMapOvr>
  <p:transition spd="slow" advClick="0" advTm="3000">
    <p:wip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SS-1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47607251"/>
      </p:ext>
    </p:extLst>
  </p:cSld>
  <p:clrMapOvr>
    <a:masterClrMapping/>
  </p:clrMapOvr>
  <p:transition spd="slow" advClick="0" advTm="3000">
    <p:wip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SS-2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857046067"/>
      </p:ext>
    </p:extLst>
  </p:cSld>
  <p:clrMapOvr>
    <a:masterClrMapping/>
  </p:clrMapOvr>
  <p:transition spd="slow" advClick="0" advTm="3000">
    <p:wip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SS-2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828362834"/>
      </p:ext>
    </p:extLst>
  </p:cSld>
  <p:clrMapOvr>
    <a:masterClrMapping/>
  </p:clrMapOvr>
  <p:transition spd="slow" advClick="0" advTm="3000">
    <p:wip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SS-2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806534198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2000" advClick="0" advTm="3000"/>
    </mc:Choice>
    <mc:Fallback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SS-2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318488521"/>
      </p:ext>
    </p:extLst>
  </p:cSld>
  <p:clrMapOvr>
    <a:masterClrMapping/>
  </p:clrMapOvr>
  <p:transition spd="slow" advClick="0" advTm="3000">
    <p:wip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SS-5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537199289"/>
      </p:ext>
    </p:extLst>
  </p:cSld>
  <p:clrMapOvr>
    <a:masterClrMapping/>
  </p:clrMapOvr>
  <p:transition spd="slow" advClick="0" advTm="3000">
    <p:wip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SS-6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31457935"/>
      </p:ext>
    </p:extLst>
  </p:cSld>
  <p:clrMapOvr>
    <a:masterClrMapping/>
  </p:clrMapOvr>
  <p:transition spd="slow" advClick="0" advTm="3000">
    <p:wip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SS-7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881924441"/>
      </p:ext>
    </p:extLst>
  </p:cSld>
  <p:clrMapOvr>
    <a:masterClrMapping/>
  </p:clrMapOvr>
  <p:transition spd="slow" advClick="0" advTm="3000">
    <p:wip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SS-7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706134284"/>
      </p:ext>
    </p:extLst>
  </p:cSld>
  <p:clrMapOvr>
    <a:masterClrMapping/>
  </p:clrMapOvr>
  <p:transition spd="slow" advClick="0" advTm="3000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0" y="-2"/>
            <a:ext cx="9144000" cy="68580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576" y="2564904"/>
            <a:ext cx="7571184" cy="3519264"/>
          </a:xfrm>
        </p:spPr>
        <p:txBody>
          <a:bodyPr>
            <a:normAutofit fontScale="90000"/>
          </a:bodyPr>
          <a:lstStyle/>
          <a:p>
            <a:r>
              <a:rPr lang="en-GB" sz="73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long time ago</a:t>
            </a:r>
            <a:br>
              <a:rPr lang="en-GB" sz="73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GB" sz="73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in a country</a:t>
            </a:r>
            <a:br>
              <a:rPr lang="en-GB" sz="73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GB" sz="73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far   </a:t>
            </a:r>
            <a:r>
              <a:rPr lang="en-GB" sz="73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far</a:t>
            </a:r>
            <a:r>
              <a:rPr lang="en-GB" sz="73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GB" sz="73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GB" sz="73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away…</a:t>
            </a:r>
            <a:br>
              <a:rPr lang="en-GB" sz="73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GB" sz="73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…..</a:t>
            </a:r>
            <a:br>
              <a:rPr lang="en-GB" sz="73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GB" dirty="0"/>
              <a:t/>
            </a:r>
            <a:br>
              <a:rPr lang="en-GB" dirty="0"/>
            </a:br>
            <a:r>
              <a:rPr lang="en-GB" dirty="0" smtClean="0"/>
              <a:t/>
            </a:r>
            <a:br>
              <a:rPr lang="en-GB" dirty="0" smtClean="0"/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82413679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SS-9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906016559"/>
      </p:ext>
    </p:extLst>
  </p:cSld>
  <p:clrMapOvr>
    <a:masterClrMapping/>
  </p:clrMapOvr>
  <p:transition spd="slow" advClick="0" advTm="3000">
    <p:wip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SS-11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268624409"/>
      </p:ext>
    </p:extLst>
  </p:cSld>
  <p:clrMapOvr>
    <a:masterClrMapping/>
  </p:clrMapOvr>
  <p:transition spd="slow" advClick="0" advTm="3000">
    <p:wip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SS-12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748661362"/>
      </p:ext>
    </p:extLst>
  </p:cSld>
  <p:clrMapOvr>
    <a:masterClrMapping/>
  </p:clrMapOvr>
  <p:transition spd="slow" advClick="0" advTm="3000">
    <p:wip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SS-12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52103312"/>
      </p:ext>
    </p:extLst>
  </p:cSld>
  <p:clrMapOvr>
    <a:masterClrMapping/>
  </p:clrMapOvr>
  <p:transition spd="slow" advClick="0" advTm="3000">
    <p:wip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SS-12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332830701"/>
      </p:ext>
    </p:extLst>
  </p:cSld>
  <p:clrMapOvr>
    <a:masterClrMapping/>
  </p:clrMapOvr>
  <p:transition spd="slow" advClick="0" advTm="3000">
    <p:wip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SS-16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812619554"/>
      </p:ext>
    </p:extLst>
  </p:cSld>
  <p:clrMapOvr>
    <a:masterClrMapping/>
  </p:clrMapOvr>
  <p:transition spd="slow" advClick="0" advTm="3000">
    <p:wip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SS-19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908716710"/>
      </p:ext>
    </p:extLst>
  </p:cSld>
  <p:clrMapOvr>
    <a:masterClrMapping/>
  </p:clrMapOvr>
  <p:transition spd="slow" advClick="0" advTm="3000">
    <p:wip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SS-23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09193992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0" y="1349768"/>
            <a:ext cx="9144000" cy="550823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23528" y="1916836"/>
            <a:ext cx="8208912" cy="4524307"/>
          </a:xfrm>
          <a:prstGeom prst="rect">
            <a:avLst/>
          </a:prstGeom>
          <a:noFill/>
        </p:spPr>
        <p:txBody>
          <a:bodyPr wrap="square" lIns="91432" tIns="45716" rIns="91432" bIns="45716" rtlCol="0">
            <a:spAutoFit/>
          </a:bodyPr>
          <a:lstStyle/>
          <a:p>
            <a:pPr defTabSz="914320"/>
            <a:r>
              <a:rPr lang="en-GB" sz="32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Return on Investment</a:t>
            </a:r>
          </a:p>
          <a:p>
            <a:pPr defTabSz="914320"/>
            <a:endParaRPr lang="en-GB" sz="32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 defTabSz="914320"/>
            <a:r>
              <a:rPr lang="en-GB" sz="32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Total Visitor Spend </a:t>
            </a:r>
            <a:r>
              <a:rPr lang="en-GB" sz="32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£500,000</a:t>
            </a:r>
          </a:p>
          <a:p>
            <a:pPr defTabSz="914320"/>
            <a:endParaRPr lang="en-GB" sz="32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 defTabSz="914320"/>
            <a:r>
              <a:rPr lang="en-GB" sz="32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Total Participant Spend  </a:t>
            </a:r>
            <a:r>
              <a:rPr lang="en-GB" sz="32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£43,400 48 </a:t>
            </a:r>
          </a:p>
          <a:p>
            <a:pPr defTabSz="914320"/>
            <a:endParaRPr lang="en-GB" sz="32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 defTabSz="914320"/>
            <a:r>
              <a:rPr lang="en-GB" sz="32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Total Spend outside NI </a:t>
            </a:r>
            <a:r>
              <a:rPr lang="en-GB" sz="32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£9,000 49 </a:t>
            </a:r>
          </a:p>
          <a:p>
            <a:pPr defTabSz="914320"/>
            <a:endParaRPr lang="en-GB" sz="32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 defTabSz="914320"/>
            <a:r>
              <a:rPr lang="en-GB" sz="32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Total Direct Economic Impact </a:t>
            </a:r>
            <a:r>
              <a:rPr lang="en-GB" sz="32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£534,400 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44358420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1" presetClass="exit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75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25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775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25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275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FFFF00"/>
                </a:solidFill>
              </a:rPr>
              <a:t>1969</a:t>
            </a:r>
            <a:endParaRPr lang="en-GB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-34528" y="1556792"/>
            <a:ext cx="4551040" cy="527630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4211960" y="1556792"/>
            <a:ext cx="5063708" cy="5301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43441249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0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1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b="16210"/>
          <a:stretch/>
        </p:blipFill>
        <p:spPr>
          <a:xfrm>
            <a:off x="0" y="1622873"/>
            <a:ext cx="6012160" cy="520214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349896" y="518478"/>
            <a:ext cx="3312368" cy="830989"/>
          </a:xfrm>
          <a:prstGeom prst="rect">
            <a:avLst/>
          </a:prstGeom>
          <a:noFill/>
        </p:spPr>
        <p:txBody>
          <a:bodyPr wrap="square" lIns="91432" tIns="45716" rIns="91432" bIns="45716" rtlCol="0">
            <a:spAutoFit/>
          </a:bodyPr>
          <a:lstStyle/>
          <a:p>
            <a:pPr defTabSz="914320"/>
            <a:r>
              <a:rPr lang="en-GB" sz="4800" dirty="0">
                <a:solidFill>
                  <a:srgbClr val="FFFF00"/>
                </a:solidFill>
                <a:latin typeface="Calibri"/>
              </a:rPr>
              <a:t>1991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943899859"/>
      </p:ext>
    </p:extLst>
  </p:cSld>
  <p:clrMapOvr>
    <a:masterClrMapping/>
  </p:clrMapOvr>
  <p:transition spd="slow" advClick="0" advTm="3000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233157" y="332656"/>
            <a:ext cx="8910843" cy="5970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042097238"/>
      </p:ext>
    </p:extLst>
  </p:cSld>
  <p:clrMapOvr>
    <a:masterClrMapping/>
  </p:clrMapOvr>
  <p:transition spd="slow" advClick="0" advTm="3000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18773" r="11467"/>
          <a:stretch/>
        </p:blipFill>
        <p:spPr>
          <a:xfrm rot="5400000">
            <a:off x="115129" y="347996"/>
            <a:ext cx="6897517" cy="6624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945950089"/>
      </p:ext>
    </p:extLst>
  </p:cSld>
  <p:clrMapOvr>
    <a:masterClrMapping/>
  </p:clrMapOvr>
  <p:transition spd="slow" advClick="0" advTm="3000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-51087" y="4440"/>
            <a:ext cx="9195087" cy="6664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003040197"/>
      </p:ext>
    </p:extLst>
  </p:cSld>
  <p:clrMapOvr>
    <a:masterClrMapping/>
  </p:clrMapOvr>
  <p:transition spd="slow" advClick="0" advTm="3000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6072" t="19255"/>
          <a:stretch/>
        </p:blipFill>
        <p:spPr>
          <a:xfrm>
            <a:off x="0" y="9734"/>
            <a:ext cx="9144000" cy="6848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82383521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1546</TotalTime>
  <Words>207</Words>
  <Application>Microsoft Macintosh PowerPoint</Application>
  <PresentationFormat>On-screen Show (4:3)</PresentationFormat>
  <Paragraphs>49</Paragraphs>
  <Slides>38</Slides>
  <Notes>11</Notes>
  <HiddenSlides>0</HiddenSlides>
  <MMClips>0</MMClips>
  <ScaleCrop>false</ScaleCrop>
  <HeadingPairs>
    <vt:vector size="4" baseType="variant">
      <vt:variant>
        <vt:lpstr>Design Template</vt:lpstr>
      </vt:variant>
      <vt:variant>
        <vt:i4>2</vt:i4>
      </vt:variant>
      <vt:variant>
        <vt:lpstr>Slide Titles</vt:lpstr>
      </vt:variant>
      <vt:variant>
        <vt:i4>38</vt:i4>
      </vt:variant>
    </vt:vector>
  </HeadingPairs>
  <TitlesOfParts>
    <vt:vector size="40" baseType="lpstr">
      <vt:lpstr>Office Theme</vt:lpstr>
      <vt:lpstr>2_Office Theme</vt:lpstr>
      <vt:lpstr>Slide 1</vt:lpstr>
      <vt:lpstr>Pride in tomorrow’s Belfast</vt:lpstr>
      <vt:lpstr>A long time ago  in a country  far   far  away… …..   </vt:lpstr>
      <vt:lpstr>1969</vt:lpstr>
      <vt:lpstr>Slide 5</vt:lpstr>
      <vt:lpstr>Slide 6</vt:lpstr>
      <vt:lpstr>Slide 7</vt:lpstr>
      <vt:lpstr>Slide 8</vt:lpstr>
      <vt:lpstr>Slide 9</vt:lpstr>
      <vt:lpstr>There's no place  like home……   Impressions of the city</vt:lpstr>
      <vt:lpstr>Slide 11</vt:lpstr>
      <vt:lpstr>Today’s Belfast</vt:lpstr>
      <vt:lpstr>Our time our Plaice?</vt:lpstr>
      <vt:lpstr>Belfast Re-imaged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</vt:vector>
  </TitlesOfParts>
  <Company>Belfast Media Group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Belfast One City</dc:title>
  <dc:creator>John Ferris</dc:creator>
  <cp:lastModifiedBy>Aidan</cp:lastModifiedBy>
  <cp:revision>34</cp:revision>
  <dcterms:created xsi:type="dcterms:W3CDTF">2012-06-07T15:05:53Z</dcterms:created>
  <dcterms:modified xsi:type="dcterms:W3CDTF">2012-06-07T15:17:13Z</dcterms:modified>
</cp:coreProperties>
</file>