
<file path=[Content_Types].xml><?xml version="1.0" encoding="utf-8"?>
<Types xmlns="http://schemas.openxmlformats.org/package/2006/content-types">
  <Override PartName="/ppt/slideMasters/slideMaster4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slideMasters/slideMaster7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theme/theme5.xml" ContentType="application/vnd.openxmlformats-officedocument.theme+xml"/>
  <Override PartName="/ppt/theme/theme10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42.xml" ContentType="application/vnd.openxmlformats-officedocument.presentationml.slideLayout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Default Extension="rels" ContentType="application/vnd.openxmlformats-package.relationships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4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84" r:id="rId2"/>
    <p:sldMasterId id="2147483686" r:id="rId3"/>
    <p:sldMasterId id="2147483688" r:id="rId4"/>
    <p:sldMasterId id="2147483691" r:id="rId5"/>
    <p:sldMasterId id="2147483710" r:id="rId6"/>
    <p:sldMasterId id="2147483722" r:id="rId7"/>
    <p:sldMasterId id="2147483725" r:id="rId8"/>
    <p:sldMasterId id="2147483900" r:id="rId9"/>
    <p:sldMasterId id="2147483903" r:id="rId10"/>
  </p:sldMasterIdLst>
  <p:notesMasterIdLst>
    <p:notesMasterId r:id="rId25"/>
  </p:notesMasterIdLst>
  <p:sldIdLst>
    <p:sldId id="256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63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Master" Target="slideMasters/slideMaster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0" Type="http://schemas.openxmlformats.org/officeDocument/2006/relationships/slideMaster" Target="slideMasters/slideMaster10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7" Type="http://schemas.openxmlformats.org/officeDocument/2006/relationships/presProps" Target="presProps.xml"/><Relationship Id="rId14" Type="http://schemas.openxmlformats.org/officeDocument/2006/relationships/slide" Target="slides/slide4.xml"/><Relationship Id="rId23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1.xml"/><Relationship Id="rId29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16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5924-7ACE-7942-B240-2C7E9C7FBE8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42713-34FE-BA4F-8322-044591247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630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551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005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094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76517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84575"/>
            <a:ext cx="6400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 userDrawn="1"/>
        </p:nvGrpSpPr>
        <p:grpSpPr>
          <a:xfrm>
            <a:off x="3962400" y="1293812"/>
            <a:ext cx="4953000" cy="4055269"/>
            <a:chOff x="3962400" y="1293812"/>
            <a:chExt cx="4953000" cy="4055269"/>
          </a:xfrm>
        </p:grpSpPr>
        <p:cxnSp>
          <p:nvCxnSpPr>
            <p:cNvPr id="9" name="Conector recto 8"/>
            <p:cNvCxnSpPr/>
            <p:nvPr userDrawn="1"/>
          </p:nvCxnSpPr>
          <p:spPr>
            <a:xfrm>
              <a:off x="3962400" y="1293812"/>
              <a:ext cx="4953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 userDrawn="1"/>
          </p:nvCxnSpPr>
          <p:spPr>
            <a:xfrm>
              <a:off x="3962400" y="1926431"/>
              <a:ext cx="4953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 userDrawn="1"/>
          </p:nvCxnSpPr>
          <p:spPr>
            <a:xfrm>
              <a:off x="3962400" y="5347493"/>
              <a:ext cx="4953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0" y="1293812"/>
            <a:ext cx="3814762" cy="634207"/>
          </a:xfrm>
        </p:spPr>
        <p:txBody>
          <a:bodyPr anchor="ctr">
            <a:noAutofit/>
          </a:bodyPr>
          <a:lstStyle>
            <a:lvl1pPr algn="l">
              <a:defRPr sz="2200" b="1"/>
            </a:lvl1pPr>
          </a:lstStyle>
          <a:p>
            <a:r>
              <a:rPr lang="es-ES" dirty="0"/>
              <a:t>Haga clic para cambiar el estilo de título	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2276475"/>
            <a:ext cx="4103688" cy="2520950"/>
          </a:xfrm>
        </p:spPr>
        <p:txBody>
          <a:bodyPr wrap="square" anchor="t"/>
          <a:lstStyle>
            <a:lvl1pPr marL="0" indent="0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29000" y="2731592"/>
            <a:ext cx="5165725" cy="582869"/>
          </a:xfrm>
          <a:prstGeom prst="rect">
            <a:avLst/>
          </a:prstGeom>
        </p:spPr>
        <p:txBody>
          <a:bodyPr anchor="ctr"/>
          <a:lstStyle>
            <a:lvl1pPr algn="l">
              <a:defRPr sz="2200" b="1"/>
            </a:lvl1pPr>
          </a:lstStyle>
          <a:p>
            <a:r>
              <a:rPr lang="es-ES" dirty="0"/>
              <a:t>Haga clic para cambiar el estilo</a:t>
            </a:r>
            <a:r>
              <a:rPr lang="es-ES" dirty="0" smtClean="0"/>
              <a:t> título</a:t>
            </a:r>
            <a:r>
              <a:rPr lang="es-ES" dirty="0"/>
              <a:t>	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3360072"/>
            <a:ext cx="5165724" cy="503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subtítulo</a:t>
            </a:r>
            <a:r>
              <a:rPr lang="es-ES" dirty="0" smtClean="0"/>
              <a:t> </a:t>
            </a:r>
            <a:endParaRPr lang="es-ES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3429000" y="3314461"/>
            <a:ext cx="5486400" cy="175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>
            <a:off x="3429000" y="2729834"/>
            <a:ext cx="5486400" cy="175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990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48005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9" name="Marcador de contenido 3"/>
          <p:cNvSpPr>
            <a:spLocks noGrp="1"/>
          </p:cNvSpPr>
          <p:nvPr>
            <p:ph sz="half" idx="14"/>
          </p:nvPr>
        </p:nvSpPr>
        <p:spPr>
          <a:xfrm>
            <a:off x="4648200" y="36576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ector recto 6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0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14"/>
          </p:nvPr>
        </p:nvSpPr>
        <p:spPr>
          <a:xfrm>
            <a:off x="914400" y="3505200"/>
            <a:ext cx="72390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5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5842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48B0B-F677-4138-90A4-F883431DCA78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sz="half" idx="14"/>
          </p:nvPr>
        </p:nvSpPr>
        <p:spPr>
          <a:xfrm>
            <a:off x="4645613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9" name="Marcador de contenido 3"/>
          <p:cNvSpPr>
            <a:spLocks noGrp="1"/>
          </p:cNvSpPr>
          <p:nvPr>
            <p:ph sz="half" idx="15"/>
          </p:nvPr>
        </p:nvSpPr>
        <p:spPr>
          <a:xfrm>
            <a:off x="914400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0AF75C-17C0-3649-A44E-5BCF8FF0FF19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B8D3CF7-6A58-984C-88D0-D879A481F7D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1008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01157A-392F-A24F-B1B9-04D34E40F2E2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17580DC-7641-D147-80D1-8B31B859014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0679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32ACA87-6D6E-EE47-9F6F-ACFE1DFFD83D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1AA95DA4-F941-4C42-B6E7-297040D6E0B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3120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B89C52C9-738D-7E44-8642-E0C7A5F1232B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A0245-007D-C54D-A2A1-00350EFB615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2410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6432CD-BC2A-5A46-A84A-3582E33891D2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8E530FC-3DDA-6642-861F-A36328696E9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1863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500952-734C-C843-A011-CEE6F2FEAA2E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EA7BD6EB-5E25-4548-A68A-A2E2CBA9E49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438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1334B-7F8B-CB47-B030-9D80865B4579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F795B44-73F1-924C-B7B1-87FF133D6AA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2470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F515EA1B-1CE9-E74D-898F-A280FF6B68C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E62DCB7-0AE0-4546-BE4F-569F175D0C2F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3695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8E4E5A8E-8805-9E42-9240-F1FFB97B376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BF5948D5-85D3-5643-BD32-0D8EC843CDA0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933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1595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673A-0516-174A-A5A4-106987F71485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B91C7-44AF-EB40-BCF7-C79D7EB4561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9187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2781373A-F89B-C344-8C39-FAA57420C4D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CF90DDF-3F1F-2D49-B08E-23A56824E649}" type="datetime1">
              <a:rPr lang="en-US"/>
              <a:pPr/>
              <a:t>6/7/12</a:t>
            </a:fld>
            <a:endParaRPr lang="en-GB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Georgi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6926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76517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84575"/>
            <a:ext cx="6400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990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48005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9" name="Marcador de contenido 3"/>
          <p:cNvSpPr>
            <a:spLocks noGrp="1"/>
          </p:cNvSpPr>
          <p:nvPr>
            <p:ph sz="half" idx="14"/>
          </p:nvPr>
        </p:nvSpPr>
        <p:spPr>
          <a:xfrm>
            <a:off x="4648200" y="36576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ector recto 6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0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14"/>
          </p:nvPr>
        </p:nvSpPr>
        <p:spPr>
          <a:xfrm>
            <a:off x="914400" y="3505200"/>
            <a:ext cx="72390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5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48B0B-F677-4138-90A4-F883431DCA78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sz="half" idx="14"/>
          </p:nvPr>
        </p:nvSpPr>
        <p:spPr>
          <a:xfrm>
            <a:off x="4645613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9" name="Marcador de contenido 3"/>
          <p:cNvSpPr>
            <a:spLocks noGrp="1"/>
          </p:cNvSpPr>
          <p:nvPr>
            <p:ph sz="half" idx="15"/>
          </p:nvPr>
        </p:nvSpPr>
        <p:spPr>
          <a:xfrm>
            <a:off x="914400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76517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84575"/>
            <a:ext cx="6400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788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990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48005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9" name="Marcador de contenido 3"/>
          <p:cNvSpPr>
            <a:spLocks noGrp="1"/>
          </p:cNvSpPr>
          <p:nvPr>
            <p:ph sz="half" idx="14"/>
          </p:nvPr>
        </p:nvSpPr>
        <p:spPr>
          <a:xfrm>
            <a:off x="4648200" y="36576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ector recto 6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0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14"/>
          </p:nvPr>
        </p:nvSpPr>
        <p:spPr>
          <a:xfrm>
            <a:off x="914400" y="3505200"/>
            <a:ext cx="72390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5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48B0B-F677-4138-90A4-F883431DCA78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sz="half" idx="14"/>
          </p:nvPr>
        </p:nvSpPr>
        <p:spPr>
          <a:xfrm>
            <a:off x="4645613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9" name="Marcador de contenido 3"/>
          <p:cNvSpPr>
            <a:spLocks noGrp="1"/>
          </p:cNvSpPr>
          <p:nvPr>
            <p:ph sz="half" idx="15"/>
          </p:nvPr>
        </p:nvSpPr>
        <p:spPr>
          <a:xfrm>
            <a:off x="914400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041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012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129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768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334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7" Type="http://schemas.openxmlformats.org/officeDocument/2006/relationships/theme" Target="../theme/theme10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7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7" Type="http://schemas.openxmlformats.org/officeDocument/2006/relationships/theme" Target="../theme/theme8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448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04040"/>
                </a:solidFill>
              </a:defRPr>
            </a:lvl1pPr>
          </a:lstStyle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9C37-263C-4080-A67E-30E69DB27997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04040"/>
                </a:solidFill>
              </a:defRPr>
            </a:lvl1pPr>
          </a:lstStyle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Georgi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DA24717-2C88-554F-A7C0-54EE84AA7FAB}" type="datetime1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6/7/12</a:t>
            </a:fld>
            <a:endParaRPr lang="en-GB" smtClean="0">
              <a:ea typeface="ＭＳ Ｐゴシック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GB"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Georgia"/>
              <a:ea typeface="ＭＳ Ｐゴシック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7B9899"/>
                </a:solidFill>
                <a:latin typeface="Georgi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F92A88F-9BBA-8E4D-A505-3E0B3A87B402}" type="slidenum">
              <a:rPr lang="en-GB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ea typeface="ＭＳ Ｐゴシック" charset="0"/>
              <a:cs typeface="Arial" charset="0"/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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0"/>
        <a:buChar char="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0"/>
        <a:buChar char="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9C37-263C-4080-A67E-30E69DB27997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04040"/>
                </a:solidFill>
              </a:defRPr>
            </a:lvl1pPr>
          </a:lstStyle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9C37-263C-4080-A67E-30E69DB27997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B-March_130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-92572"/>
            <a:ext cx="10453071" cy="6968714"/>
          </a:xfrm>
          <a:prstGeom prst="rect">
            <a:avLst/>
          </a:prstGeom>
        </p:spPr>
      </p:pic>
      <p:pic>
        <p:nvPicPr>
          <p:cNvPr id="5" name="Picture 4" descr="twitter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06369" y="359227"/>
            <a:ext cx="357415" cy="357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3784" y="283027"/>
            <a:ext cx="150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#1City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776" y="5446581"/>
            <a:ext cx="3838286" cy="113695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97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solidFill>
                <a:srgbClr val="7B9899"/>
              </a:solidFill>
              <a:latin typeface="Georgia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GB" sz="4800">
                <a:latin typeface="Georgia" charset="0"/>
              </a:rPr>
              <a:t>Paramilitarism still a       threat</a:t>
            </a:r>
          </a:p>
          <a:p>
            <a:r>
              <a:rPr lang="en-GB" sz="4800">
                <a:latin typeface="Georgia" charset="0"/>
              </a:rPr>
              <a:t>Persistence of division</a:t>
            </a:r>
          </a:p>
          <a:p>
            <a:r>
              <a:rPr lang="en-GB" sz="4800">
                <a:latin typeface="Georgia" charset="0"/>
              </a:rPr>
              <a:t>Recession that is still to bite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3058CC-D815-9D40-BF38-44367FF6560A}" type="slidenum">
              <a:rPr lang="en-GB">
                <a:solidFill>
                  <a:srgbClr val="7B9899"/>
                </a:solidFill>
                <a:latin typeface="Georgia" charset="0"/>
              </a:rPr>
              <a:pPr eaLnBrk="1" hangingPunct="1"/>
              <a:t>10</a:t>
            </a:fld>
            <a:endParaRPr lang="en-GB">
              <a:solidFill>
                <a:srgbClr val="7B9899"/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7</a:t>
            </a:r>
          </a:p>
        </p:txBody>
      </p:sp>
      <p:sp>
        <p:nvSpPr>
          <p:cNvPr id="6656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charset="0"/>
              <a:buNone/>
            </a:pPr>
            <a:r>
              <a:rPr lang="en-GB">
                <a:latin typeface="Georgia" charset="0"/>
              </a:rPr>
              <a:t>    </a:t>
            </a:r>
            <a:r>
              <a:rPr lang="en-GB" sz="4800">
                <a:latin typeface="Georgia" charset="0"/>
              </a:rPr>
              <a:t>A new, confident, and neutral urban culture has emerged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2900">
                <a:latin typeface="Georgia" charset="0"/>
              </a:rPr>
              <a:t>Those who see town centres as safe and welcoming</a:t>
            </a:r>
          </a:p>
        </p:txBody>
      </p:sp>
      <p:sp>
        <p:nvSpPr>
          <p:cNvPr id="675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charset="0"/>
              <a:buNone/>
            </a:pPr>
            <a:r>
              <a:rPr lang="en-GB">
                <a:latin typeface="Georgia" charset="0"/>
              </a:rPr>
              <a:t>On a scale of 1 to 10, those who score this at 6 or above:</a:t>
            </a:r>
          </a:p>
          <a:p>
            <a:pPr>
              <a:buFont typeface="Wingdings 2" charset="0"/>
              <a:buNone/>
            </a:pPr>
            <a:endParaRPr lang="en-GB">
              <a:latin typeface="Georgia" charset="0"/>
            </a:endParaRPr>
          </a:p>
          <a:p>
            <a:pPr>
              <a:buFont typeface="Wingdings 2" charset="0"/>
              <a:buNone/>
            </a:pPr>
            <a:r>
              <a:rPr lang="en-GB">
                <a:latin typeface="Georgia" charset="0"/>
              </a:rPr>
              <a:t>2005:  31%</a:t>
            </a:r>
          </a:p>
          <a:p>
            <a:pPr>
              <a:buFont typeface="Wingdings 2" charset="0"/>
              <a:buNone/>
            </a:pPr>
            <a:r>
              <a:rPr lang="en-GB">
                <a:latin typeface="Georgia" charset="0"/>
              </a:rPr>
              <a:t>2010:  47%</a:t>
            </a:r>
          </a:p>
          <a:p>
            <a:pPr>
              <a:buFont typeface="Wingdings 2" charset="0"/>
              <a:buNone/>
            </a:pPr>
            <a:endParaRPr lang="en-GB">
              <a:latin typeface="Georgia" charset="0"/>
            </a:endParaRPr>
          </a:p>
          <a:p>
            <a:pPr>
              <a:buFont typeface="Wingdings 2" charset="0"/>
              <a:buNone/>
            </a:pPr>
            <a:r>
              <a:rPr lang="en-GB" sz="1400">
                <a:latin typeface="Georgia" charset="0"/>
              </a:rPr>
              <a:t>Source: NILT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Belfast –city of festivals</a:t>
            </a:r>
          </a:p>
        </p:txBody>
      </p:sp>
      <p:sp>
        <p:nvSpPr>
          <p:cNvPr id="6861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Single identity festival/event:  12</a:t>
            </a:r>
          </a:p>
          <a:p>
            <a:r>
              <a:rPr lang="en-GB">
                <a:latin typeface="Georgia" charset="0"/>
              </a:rPr>
              <a:t>Ethnic/international: 11</a:t>
            </a:r>
          </a:p>
          <a:p>
            <a:r>
              <a:rPr lang="en-GB">
                <a:latin typeface="Georgia" charset="0"/>
              </a:rPr>
              <a:t>LGBT: 2</a:t>
            </a:r>
          </a:p>
          <a:p>
            <a:r>
              <a:rPr lang="en-GB">
                <a:latin typeface="Georgia" charset="0"/>
              </a:rPr>
              <a:t>Open/non-specific: 29</a:t>
            </a:r>
          </a:p>
          <a:p>
            <a:endParaRPr lang="en-GB">
              <a:latin typeface="Georgia" charset="0"/>
            </a:endParaRPr>
          </a:p>
          <a:p>
            <a:pPr>
              <a:buFont typeface="Wingdings 2" charset="0"/>
              <a:buNone/>
            </a:pPr>
            <a:r>
              <a:rPr lang="en-GB" sz="1400">
                <a:latin typeface="Georgia" charset="0"/>
              </a:rPr>
              <a:t>Source: Belfast Festival Forum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A new Northern Ireland, a new Belfast ?</a:t>
            </a:r>
          </a:p>
        </p:txBody>
      </p:sp>
      <p:pic>
        <p:nvPicPr>
          <p:cNvPr id="87044" name="Picture 5" descr="1767418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82053" y="1628775"/>
            <a:ext cx="67675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34400" cy="758825"/>
          </a:xfrm>
        </p:spPr>
        <p:txBody>
          <a:bodyPr/>
          <a:lstStyle/>
          <a:p>
            <a:pPr eaLnBrk="1" hangingPunct="1"/>
            <a:r>
              <a:rPr lang="en-GB" sz="2800">
                <a:solidFill>
                  <a:srgbClr val="7B9899"/>
                </a:solidFill>
                <a:latin typeface="Georgia" charset="0"/>
              </a:rPr>
              <a:t>One City Conference</a:t>
            </a:r>
          </a:p>
        </p:txBody>
      </p:sp>
      <p:sp>
        <p:nvSpPr>
          <p:cNvPr id="13315" name="Content Placeholder 4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charset="0"/>
              <a:buNone/>
            </a:pPr>
            <a:endParaRPr lang="en-GB" sz="5400">
              <a:latin typeface="Georgia" charset="0"/>
            </a:endParaRPr>
          </a:p>
          <a:p>
            <a:pPr algn="ctr" eaLnBrk="1" hangingPunct="1">
              <a:lnSpc>
                <a:spcPct val="90000"/>
              </a:lnSpc>
              <a:buFont typeface="Wingdings 2" charset="0"/>
              <a:buNone/>
            </a:pPr>
            <a:r>
              <a:rPr lang="en-GB" sz="5400">
                <a:latin typeface="Georgia" charset="0"/>
              </a:rPr>
              <a:t>On the cusp?</a:t>
            </a:r>
          </a:p>
          <a:p>
            <a:pPr algn="ctr" eaLnBrk="1" hangingPunct="1">
              <a:lnSpc>
                <a:spcPct val="90000"/>
              </a:lnSpc>
              <a:buFont typeface="Wingdings 2" charset="0"/>
              <a:buNone/>
            </a:pPr>
            <a:endParaRPr lang="en-GB" sz="3200">
              <a:latin typeface="Georgia" charset="0"/>
            </a:endParaRPr>
          </a:p>
          <a:p>
            <a:pPr algn="ctr" eaLnBrk="1" hangingPunct="1">
              <a:lnSpc>
                <a:spcPct val="90000"/>
              </a:lnSpc>
              <a:buFont typeface="Wingdings 2" charset="0"/>
              <a:buNone/>
            </a:pPr>
            <a:r>
              <a:rPr lang="en-GB" sz="3200">
                <a:latin typeface="Georgia" charset="0"/>
              </a:rPr>
              <a:t>Paul Nolan</a:t>
            </a:r>
          </a:p>
          <a:p>
            <a:pPr algn="ctr" eaLnBrk="1" hangingPunct="1">
              <a:lnSpc>
                <a:spcPct val="90000"/>
              </a:lnSpc>
              <a:buFont typeface="Wingdings 2" charset="0"/>
              <a:buNone/>
            </a:pPr>
            <a:r>
              <a:rPr lang="en-GB" sz="2000">
                <a:latin typeface="Georgia" charset="0"/>
              </a:rPr>
              <a:t>Peace Monitoring Report</a:t>
            </a:r>
          </a:p>
          <a:p>
            <a:pPr algn="ctr" eaLnBrk="1" hangingPunct="1">
              <a:lnSpc>
                <a:spcPct val="90000"/>
              </a:lnSpc>
              <a:buFont typeface="Wingdings 2" charset="0"/>
              <a:buNone/>
            </a:pPr>
            <a:endParaRPr lang="en-GB" sz="2000">
              <a:latin typeface="Georgia" charset="0"/>
            </a:endParaRPr>
          </a:p>
          <a:p>
            <a:pPr algn="ctr" eaLnBrk="1" hangingPunct="1">
              <a:lnSpc>
                <a:spcPct val="90000"/>
              </a:lnSpc>
              <a:buFont typeface="Wingdings 2" charset="0"/>
              <a:buNone/>
            </a:pPr>
            <a:r>
              <a:rPr lang="en-GB" sz="2400">
                <a:latin typeface="Georgia" charset="0"/>
              </a:rPr>
              <a:t>Friday 11</a:t>
            </a:r>
            <a:r>
              <a:rPr lang="en-GB" sz="2400" baseline="30000">
                <a:latin typeface="Georgia" charset="0"/>
              </a:rPr>
              <a:t>th</a:t>
            </a:r>
            <a:r>
              <a:rPr lang="en-GB" sz="2400">
                <a:latin typeface="Georgia" charset="0"/>
              </a:rPr>
              <a:t> May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ECE4319-D8D9-484F-9EEE-0683179C11CD}" type="slidenum">
              <a:rPr lang="en-GB">
                <a:solidFill>
                  <a:srgbClr val="7B9899"/>
                </a:solidFill>
                <a:latin typeface="Georgia" charset="0"/>
              </a:rPr>
              <a:pPr eaLnBrk="1" hangingPunct="1"/>
              <a:t>2</a:t>
            </a:fld>
            <a:endParaRPr lang="en-GB">
              <a:solidFill>
                <a:srgbClr val="7B9899"/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Yearbook of Peace Processes 2011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b="1" dirty="0">
                <a:latin typeface="Georgia" charset="0"/>
              </a:rPr>
              <a:t>82</a:t>
            </a:r>
            <a:r>
              <a:rPr lang="en-GB" dirty="0">
                <a:latin typeface="Georgia" charset="0"/>
              </a:rPr>
              <a:t> armed conflicts brought to an end in recent decades</a:t>
            </a:r>
          </a:p>
          <a:p>
            <a:r>
              <a:rPr lang="en-GB" dirty="0">
                <a:latin typeface="Georgia" charset="0"/>
              </a:rPr>
              <a:t>34% of these in peace agreements</a:t>
            </a:r>
          </a:p>
          <a:p>
            <a:r>
              <a:rPr lang="en-GB" dirty="0">
                <a:latin typeface="Georgia" charset="0"/>
              </a:rPr>
              <a:t>Of the 14 for which there are complete figures:</a:t>
            </a:r>
          </a:p>
          <a:p>
            <a:pPr>
              <a:buFont typeface="Wingdings 2" charset="0"/>
              <a:buNone/>
            </a:pPr>
            <a:r>
              <a:rPr lang="en-GB" dirty="0">
                <a:latin typeface="Georgia" charset="0"/>
              </a:rPr>
              <a:t>   - 4 improved on UN Human Development Index</a:t>
            </a:r>
          </a:p>
          <a:p>
            <a:pPr>
              <a:buFont typeface="Wingdings 2" charset="0"/>
              <a:buNone/>
            </a:pPr>
            <a:r>
              <a:rPr lang="en-GB" dirty="0">
                <a:latin typeface="Georgia" charset="0"/>
              </a:rPr>
              <a:t>     (Croatia, Rwanda, Angola, El Salvador)</a:t>
            </a:r>
          </a:p>
          <a:p>
            <a:pPr>
              <a:buFont typeface="Wingdings 2" charset="0"/>
              <a:buNone/>
            </a:pPr>
            <a:r>
              <a:rPr lang="en-GB" dirty="0">
                <a:latin typeface="Georgia" charset="0"/>
              </a:rPr>
              <a:t>   - 10 </a:t>
            </a:r>
            <a:r>
              <a:rPr lang="en-GB" dirty="0" err="1" smtClean="0">
                <a:latin typeface="Georgia" charset="0"/>
              </a:rPr>
              <a:t>disimproved</a:t>
            </a:r>
            <a:r>
              <a:rPr lang="en-GB" dirty="0" smtClean="0">
                <a:latin typeface="Georgia" charset="0"/>
              </a:rPr>
              <a:t> (</a:t>
            </a:r>
            <a:r>
              <a:rPr lang="en-GB" dirty="0">
                <a:latin typeface="Georgia" charset="0"/>
              </a:rPr>
              <a:t>incl. S. Africa, Nicaragua)</a:t>
            </a:r>
          </a:p>
          <a:p>
            <a:pPr>
              <a:buFont typeface="Wingdings 2" charset="0"/>
              <a:buNone/>
            </a:pPr>
            <a:endParaRPr lang="en-GB" dirty="0">
              <a:latin typeface="Georgia" charset="0"/>
            </a:endParaRPr>
          </a:p>
          <a:p>
            <a:pPr>
              <a:buFont typeface="Wingdings 2" charset="0"/>
              <a:buNone/>
            </a:pPr>
            <a:r>
              <a:rPr lang="en-GB" sz="1600" dirty="0">
                <a:latin typeface="Georgia" charset="0"/>
              </a:rPr>
              <a:t>Source:</a:t>
            </a:r>
            <a:r>
              <a:rPr lang="en-GB" sz="1600" b="1" dirty="0">
                <a:latin typeface="Georgia" charset="0"/>
              </a:rPr>
              <a:t> </a:t>
            </a:r>
            <a:r>
              <a:rPr lang="en-GB" sz="1600" dirty="0" err="1">
                <a:latin typeface="Georgia" charset="0"/>
              </a:rPr>
              <a:t>Escola</a:t>
            </a:r>
            <a:r>
              <a:rPr lang="en-GB" sz="1600" dirty="0">
                <a:latin typeface="Georgia" charset="0"/>
              </a:rPr>
              <a:t> de </a:t>
            </a:r>
            <a:r>
              <a:rPr lang="en-GB" sz="1600" dirty="0" err="1">
                <a:latin typeface="Georgia" charset="0"/>
              </a:rPr>
              <a:t>Cultura</a:t>
            </a:r>
            <a:r>
              <a:rPr lang="en-GB" sz="1600" dirty="0">
                <a:latin typeface="Georgia" charset="0"/>
              </a:rPr>
              <a:t> de Pau, Barcelona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Security-related deaths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53699"/>
          <a:stretch>
            <a:fillRect/>
          </a:stretch>
        </p:blipFill>
        <p:spPr>
          <a:xfrm>
            <a:off x="323850" y="1524000"/>
            <a:ext cx="8208963" cy="4598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Security statistics 1994-2011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6654800" cy="45989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Timeline 1994 - 2011</a:t>
            </a:r>
          </a:p>
        </p:txBody>
      </p:sp>
      <p:pic>
        <p:nvPicPr>
          <p:cNvPr id="25603" name="Picture 8" descr="Screen shot 2012-03-18 at 23.26.01.png"/>
          <p:cNvPicPr>
            <a:picLocks noGrp="1" noChangeAspect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1187450" y="1484313"/>
            <a:ext cx="7131050" cy="45989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Decrease in sectarian and racist crime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4">
              <a:buFontTx/>
              <a:buNone/>
            </a:pPr>
            <a:endParaRPr lang="en-GB">
              <a:latin typeface="Georgia" charset="0"/>
            </a:endParaRPr>
          </a:p>
          <a:p>
            <a:endParaRPr lang="en-GB">
              <a:latin typeface="Georgia" charset="0"/>
            </a:endParaRPr>
          </a:p>
        </p:txBody>
      </p:sp>
      <p:pic>
        <p:nvPicPr>
          <p:cNvPr id="26628" name="Picture 5" descr="37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643063"/>
            <a:ext cx="64293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ea typeface="+mj-ea"/>
              </a:rPr>
              <a:t>Crime: the risk of being a victim</a:t>
            </a:r>
            <a:br>
              <a:rPr lang="en-GB" dirty="0" smtClean="0">
                <a:ea typeface="+mj-ea"/>
              </a:rPr>
            </a:br>
            <a:r>
              <a:rPr lang="en-GB" sz="1400" dirty="0" smtClean="0">
                <a:ea typeface="+mj-ea"/>
              </a:rPr>
              <a:t>Sources: British Crime Survey/NI Crime Survey</a:t>
            </a:r>
            <a:endParaRPr lang="en-GB" sz="1400" dirty="0">
              <a:ea typeface="+mj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2AFD50-1AB0-3148-AEE0-57B594090EFA}" type="slidenum">
              <a:rPr lang="en-GB">
                <a:solidFill>
                  <a:srgbClr val="7B9899"/>
                </a:solidFill>
                <a:latin typeface="Georgia" charset="0"/>
              </a:rPr>
              <a:pPr eaLnBrk="1" hangingPunct="1"/>
              <a:t>8</a:t>
            </a:fld>
            <a:endParaRPr lang="en-GB">
              <a:solidFill>
                <a:srgbClr val="7B9899"/>
              </a:solidFill>
              <a:latin typeface="Georgia" charset="0"/>
            </a:endParaRPr>
          </a:p>
        </p:txBody>
      </p:sp>
      <p:pic>
        <p:nvPicPr>
          <p:cNvPr id="27652" name="Picture 3" descr="C:\Users\pnolan\AppData\Local\Microsoft\Windows\Temporary Internet Files\Low\Content.IE5\S0TWRG0D\30b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1246188" y="1527175"/>
            <a:ext cx="6615112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>
                <a:latin typeface="Georgia" charset="0"/>
              </a:rPr>
              <a:t>On the cusp</a:t>
            </a:r>
          </a:p>
        </p:txBody>
      </p:sp>
      <p:sp>
        <p:nvSpPr>
          <p:cNvPr id="1013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charset="0"/>
              <a:buNone/>
            </a:pPr>
            <a:r>
              <a:rPr lang="en-GB" sz="8000">
                <a:latin typeface="Georgia" charset="0"/>
              </a:rPr>
              <a:t>     </a:t>
            </a:r>
          </a:p>
          <a:p>
            <a:pPr>
              <a:buFont typeface="Wingdings 2" charset="0"/>
              <a:buNone/>
            </a:pPr>
            <a:r>
              <a:rPr lang="en-GB" sz="8000">
                <a:latin typeface="Georgia" charset="0"/>
              </a:rPr>
              <a:t>            BUT….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Interio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d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ntradilla capítu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Interio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Interio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243</Words>
  <Application>Microsoft Macintosh PowerPoint</Application>
  <PresentationFormat>On-screen Show (4:3)</PresentationFormat>
  <Paragraphs>49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Office Theme</vt:lpstr>
      <vt:lpstr>portada</vt:lpstr>
      <vt:lpstr>indice</vt:lpstr>
      <vt:lpstr>entradilla capítulo</vt:lpstr>
      <vt:lpstr>Interiores</vt:lpstr>
      <vt:lpstr>Civic</vt:lpstr>
      <vt:lpstr>1_portada</vt:lpstr>
      <vt:lpstr>1_Interiores</vt:lpstr>
      <vt:lpstr>2_portada</vt:lpstr>
      <vt:lpstr>2_Interiores</vt:lpstr>
      <vt:lpstr>Slide 1</vt:lpstr>
      <vt:lpstr>One City Conference</vt:lpstr>
      <vt:lpstr>Yearbook of Peace Processes 2011</vt:lpstr>
      <vt:lpstr>Security-related deaths</vt:lpstr>
      <vt:lpstr>Security statistics 1994-2011</vt:lpstr>
      <vt:lpstr>Timeline 1994 - 2011</vt:lpstr>
      <vt:lpstr>Decrease in sectarian and racist crime</vt:lpstr>
      <vt:lpstr>Crime: the risk of being a victim Sources: British Crime Survey/NI Crime Survey</vt:lpstr>
      <vt:lpstr>On the cusp</vt:lpstr>
      <vt:lpstr>Slide 10</vt:lpstr>
      <vt:lpstr>7</vt:lpstr>
      <vt:lpstr>Those who see town centres as safe and welcoming</vt:lpstr>
      <vt:lpstr>Belfast –city of festivals</vt:lpstr>
      <vt:lpstr>A new Northern Ireland, a new Belfast ?</vt:lpstr>
    </vt:vector>
  </TitlesOfParts>
  <Company>Belfast Media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Belfast One City</dc:title>
  <dc:creator>John Ferris</dc:creator>
  <cp:lastModifiedBy>Aidan</cp:lastModifiedBy>
  <cp:revision>43</cp:revision>
  <dcterms:created xsi:type="dcterms:W3CDTF">2012-06-07T09:20:04Z</dcterms:created>
  <dcterms:modified xsi:type="dcterms:W3CDTF">2012-06-07T09:27:23Z</dcterms:modified>
</cp:coreProperties>
</file>