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template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5" r:id="rId1"/>
  </p:sldMasterIdLst>
  <p:notesMasterIdLst>
    <p:notesMasterId r:id="rId28"/>
  </p:notesMasterIdLst>
  <p:sldIdLst>
    <p:sldId id="259" r:id="rId2"/>
    <p:sldId id="283" r:id="rId3"/>
    <p:sldId id="282" r:id="rId4"/>
    <p:sldId id="262" r:id="rId5"/>
    <p:sldId id="263" r:id="rId6"/>
    <p:sldId id="278" r:id="rId7"/>
    <p:sldId id="264" r:id="rId8"/>
    <p:sldId id="274" r:id="rId9"/>
    <p:sldId id="275" r:id="rId10"/>
    <p:sldId id="276" r:id="rId11"/>
    <p:sldId id="277" r:id="rId12"/>
    <p:sldId id="261" r:id="rId13"/>
    <p:sldId id="290" r:id="rId14"/>
    <p:sldId id="280" r:id="rId15"/>
    <p:sldId id="281" r:id="rId16"/>
    <p:sldId id="260" r:id="rId17"/>
    <p:sldId id="273" r:id="rId18"/>
    <p:sldId id="257" r:id="rId19"/>
    <p:sldId id="279" r:id="rId20"/>
    <p:sldId id="289" r:id="rId21"/>
    <p:sldId id="284" r:id="rId22"/>
    <p:sldId id="285" r:id="rId23"/>
    <p:sldId id="287" r:id="rId24"/>
    <p:sldId id="286" r:id="rId25"/>
    <p:sldId id="288" r:id="rId26"/>
    <p:sldId id="291" r:id="rId2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C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62" autoAdjust="0"/>
    <p:restoredTop sz="90929"/>
  </p:normalViewPr>
  <p:slideViewPr>
    <p:cSldViewPr>
      <p:cViewPr>
        <p:scale>
          <a:sx n="74" d="100"/>
          <a:sy n="74" d="100"/>
        </p:scale>
        <p:origin x="-1320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75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9FF865-FF52-42D9-B973-0A12B6E2C9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559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B4F2E-0DDF-4D3D-9DFB-5F07A4DF0189}" type="slidenum">
              <a:rPr lang="en-GB"/>
              <a:pPr/>
              <a:t>1</a:t>
            </a:fld>
            <a:endParaRPr lang="en-GB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FF865-FF52-42D9-B973-0A12B6E2C97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73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43173-8D1E-4333-9284-BF4421F5569E}" type="slidenum">
              <a:rPr lang="en-GB"/>
              <a:pPr/>
              <a:t>18</a:t>
            </a:fld>
            <a:endParaRPr lang="en-GB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1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0"/>
            <a:ext cx="19431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0"/>
            <a:ext cx="5676900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61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14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351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7432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7432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63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94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19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82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18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27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743200"/>
            <a:ext cx="777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tabLst>
          <a:tab pos="2762250" algn="l"/>
        </a:tabLs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tabLst>
          <a:tab pos="2762250" algn="l"/>
        </a:tabLst>
        <a:defRPr sz="3200" b="1">
          <a:solidFill>
            <a:schemeClr val="tx1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tabLst>
          <a:tab pos="2762250" algn="l"/>
        </a:tabLst>
        <a:defRPr sz="3200" b="1">
          <a:solidFill>
            <a:schemeClr val="tx1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tabLst>
          <a:tab pos="2762250" algn="l"/>
        </a:tabLst>
        <a:defRPr sz="3200" b="1">
          <a:solidFill>
            <a:schemeClr val="tx1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tabLst>
          <a:tab pos="2762250" algn="l"/>
        </a:tabLst>
        <a:defRPr sz="3200" b="1">
          <a:solidFill>
            <a:schemeClr val="tx1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tabLst>
          <a:tab pos="2762250" algn="l"/>
        </a:tabLst>
        <a:defRPr sz="3200" b="1">
          <a:solidFill>
            <a:schemeClr val="tx1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tabLst>
          <a:tab pos="2762250" algn="l"/>
        </a:tabLst>
        <a:defRPr sz="3200" b="1">
          <a:solidFill>
            <a:schemeClr val="tx1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tabLst>
          <a:tab pos="2762250" algn="l"/>
        </a:tabLst>
        <a:defRPr sz="3200" b="1">
          <a:solidFill>
            <a:schemeClr val="tx1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tabLst>
          <a:tab pos="2762250" algn="l"/>
        </a:tabLst>
        <a:defRPr sz="3200" b="1">
          <a:solidFill>
            <a:schemeClr val="tx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205027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“The Home of Miracles”</a:t>
            </a:r>
            <a:endParaRPr lang="en-GB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522920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Brian </a:t>
            </a:r>
            <a:r>
              <a:rPr lang="en-GB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Friel</a:t>
            </a:r>
            <a:r>
              <a:rPr lang="en-GB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2009</a:t>
            </a:r>
            <a:endParaRPr lang="en-GB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80728"/>
            <a:ext cx="4792936" cy="5009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82882"/>
            <a:ext cx="337760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4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5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3861048"/>
            <a:ext cx="76258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“You have taken the Lyric from a dream to a concrete idea, to a physical manifestation. </a:t>
            </a:r>
            <a:r>
              <a:rPr lang="en-US" sz="2000" dirty="0" smtClean="0"/>
              <a:t>You </a:t>
            </a:r>
            <a:r>
              <a:rPr lang="en-US" sz="2000" dirty="0"/>
              <a:t>have made this building an actuality. </a:t>
            </a:r>
            <a:endParaRPr lang="en-US" sz="2000" dirty="0" smtClean="0"/>
          </a:p>
          <a:p>
            <a:pPr algn="just"/>
            <a:endParaRPr lang="en-GB" sz="2000" dirty="0" smtClean="0"/>
          </a:p>
          <a:p>
            <a:pPr algn="just"/>
            <a:r>
              <a:rPr lang="en-US" sz="2000" dirty="0" smtClean="0"/>
              <a:t>May </a:t>
            </a:r>
            <a:r>
              <a:rPr lang="en-US" sz="2000" dirty="0"/>
              <a:t>it be a living, breathing monument to and for the spirit of the people of Northern Ireland. I congratulate you all, and send my warmest regards for this great achievement.”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Liam </a:t>
            </a:r>
            <a:r>
              <a:rPr lang="en-US" sz="2000" dirty="0" err="1" smtClean="0"/>
              <a:t>Neeson</a:t>
            </a:r>
            <a:r>
              <a:rPr lang="en-US" sz="2000" dirty="0" smtClean="0"/>
              <a:t> – Patron, Lyric Theatre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09965"/>
            <a:ext cx="4461007" cy="29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0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67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3068960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“This </a:t>
            </a:r>
            <a:r>
              <a:rPr lang="en-US" dirty="0"/>
              <a:t>is a wonderful and beautifully crafted building rooted in this place, in Belfast, and </a:t>
            </a:r>
            <a:r>
              <a:rPr lang="en-US" dirty="0" smtClean="0"/>
              <a:t>for this </a:t>
            </a:r>
            <a:r>
              <a:rPr lang="en-US" dirty="0"/>
              <a:t>theatre company; it is neither generic nor rhetorical but insistent on that </a:t>
            </a:r>
            <a:r>
              <a:rPr lang="en-US" dirty="0" smtClean="0"/>
              <a:t>significance of particular </a:t>
            </a:r>
            <a:r>
              <a:rPr lang="en-US" dirty="0"/>
              <a:t>place and occasion; such </a:t>
            </a:r>
            <a:r>
              <a:rPr lang="en-US" dirty="0" smtClean="0"/>
              <a:t>is architecture</a:t>
            </a:r>
            <a:r>
              <a:rPr lang="en-US" dirty="0"/>
              <a:t>, such is theatre</a:t>
            </a:r>
            <a:r>
              <a:rPr lang="en-US" dirty="0" smtClean="0"/>
              <a:t>.”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75461" y="1772816"/>
            <a:ext cx="7640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Perspective Architectural Magazine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967696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34888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“When you step inside, it’s a plain old-fashioned ‘</a:t>
            </a:r>
            <a:r>
              <a:rPr lang="en-GB" i="1" dirty="0" smtClean="0"/>
              <a:t>wow</a:t>
            </a:r>
            <a:r>
              <a:rPr lang="en-GB" dirty="0" smtClean="0"/>
              <a:t>’”.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7432" y="3212858"/>
            <a:ext cx="801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“It’s a place people love to use. As they kept stopping me to say so”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42091" y="4437112"/>
            <a:ext cx="815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“The sheer quality of the building hits you. The immaculate brick, stone and concrete….”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37432" y="1616531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The Architectural Review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152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Marketing Comms Dev\Marketing\Marketing Plans\2011\The Crucible\Production photographs\low res\280411SH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01401"/>
            <a:ext cx="3024335" cy="454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Marketing Comms Dev\Marketing\Marketing Plans\2011\The Crucible\Production photographs\low res\280411SH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7039"/>
            <a:ext cx="4579841" cy="304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:\Marketing Comms Dev\Marketing\Branding\Logos\FINAL SUB BRANDS\Northern_Bank_St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58057"/>
            <a:ext cx="2160587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7905" y="1858963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alibri" pitchFamily="34" charset="0"/>
                <a:cs typeface="Calibri" pitchFamily="34" charset="0"/>
              </a:rPr>
              <a:t>The Crucible</a:t>
            </a:r>
            <a:endParaRPr lang="en-GB" sz="4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2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859860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Critical Acclaim for </a:t>
            </a:r>
            <a:r>
              <a:rPr lang="en-GB" sz="3200" b="1" i="1" dirty="0" smtClean="0"/>
              <a:t>The Crucible</a:t>
            </a:r>
            <a:endParaRPr lang="en-GB" sz="3200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17818" y="3068960"/>
            <a:ext cx="668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The Guardian </a:t>
            </a:r>
            <a:r>
              <a:rPr lang="en-GB" sz="4800" dirty="0"/>
              <a:t>****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1152" y="4398203"/>
            <a:ext cx="6963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Sunday Times ****</a:t>
            </a:r>
          </a:p>
          <a:p>
            <a:r>
              <a:rPr lang="en-GB" dirty="0" smtClean="0"/>
              <a:t>“</a:t>
            </a:r>
            <a:r>
              <a:rPr lang="en-GB" dirty="0" err="1" smtClean="0"/>
              <a:t>Conall</a:t>
            </a:r>
            <a:r>
              <a:rPr lang="en-GB" dirty="0" smtClean="0"/>
              <a:t> Morrison’s production is close to perfect”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73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:\Marketing Comms Dev\Marketing\Marketing Plans\2011\Brendan at the Chelsea\production photos\low res\200511SH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312368" cy="49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S:\Marketing Comms Dev\Marketing\Marketing Plans\2011\Brendan at the Chelsea\production photos\low res\200511SH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01" y="1328878"/>
            <a:ext cx="4556013" cy="30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53" y="4466732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7906" y="4489195"/>
            <a:ext cx="3139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alibri" pitchFamily="34" charset="0"/>
                <a:cs typeface="Calibri" pitchFamily="34" charset="0"/>
              </a:rPr>
              <a:t>Brendan at the Chelsea</a:t>
            </a:r>
            <a:endParaRPr lang="en-GB" sz="4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9937" y="1412776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Critical Acclaim for Adrian Dunbar in </a:t>
            </a:r>
            <a:r>
              <a:rPr lang="en-GB" sz="3200" b="1" i="1" dirty="0" smtClean="0"/>
              <a:t>Brendan at the Chelsea</a:t>
            </a:r>
            <a:endParaRPr lang="en-GB" sz="3200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25357" y="2780928"/>
            <a:ext cx="7059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British Theatre Guide</a:t>
            </a:r>
          </a:p>
          <a:p>
            <a:r>
              <a:rPr lang="en-GB" dirty="0" smtClean="0"/>
              <a:t>“Adrian Dunbar’s performance of Behan is extraordinary”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699936" y="4581128"/>
            <a:ext cx="6760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The Stage</a:t>
            </a:r>
          </a:p>
          <a:p>
            <a:r>
              <a:rPr lang="en-GB" dirty="0" smtClean="0"/>
              <a:t>“Adrian Dunbar’s riveting central performance”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84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32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429309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Creative Learning and Outreach</a:t>
            </a:r>
            <a:endParaRPr lang="en-GB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5916"/>
            <a:ext cx="4922002" cy="3294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17745"/>
            <a:ext cx="3808728" cy="249471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95" y="3427146"/>
            <a:ext cx="3933495" cy="295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summer scheme 05 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7"/>
            <a:ext cx="9144000" cy="59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96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934295" cy="481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7659" y="2605152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“The most wonderful new theatre in the world”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Simon Callow CBE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85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636912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 smtClean="0"/>
              <a:t>New </a:t>
            </a:r>
            <a:r>
              <a:rPr lang="en-GB" sz="8800" b="1" dirty="0" smtClean="0">
                <a:solidFill>
                  <a:srgbClr val="C00000"/>
                </a:solidFill>
              </a:rPr>
              <a:t>York</a:t>
            </a:r>
            <a:endParaRPr lang="en-GB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546" y="2636912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 smtClean="0"/>
              <a:t>New </a:t>
            </a:r>
            <a:r>
              <a:rPr lang="en-GB" sz="8800" b="1" dirty="0" smtClean="0">
                <a:solidFill>
                  <a:srgbClr val="C00000"/>
                </a:solidFill>
              </a:rPr>
              <a:t>Belfast</a:t>
            </a:r>
            <a:endParaRPr lang="en-GB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77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636912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 smtClean="0"/>
              <a:t>New </a:t>
            </a:r>
            <a:r>
              <a:rPr lang="en-GB" sz="8800" b="1" dirty="0" smtClean="0">
                <a:solidFill>
                  <a:srgbClr val="C00000"/>
                </a:solidFill>
              </a:rPr>
              <a:t>Lyric</a:t>
            </a:r>
            <a:endParaRPr lang="en-GB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77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iaranmcauley\AppData\Local\Microsoft\Windows\Temporary Internet Files\Content.Outlook\PBVZ3URS\Simon Callow Lyric Chairman Mark Carruthers and Adrian Dunb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87890"/>
            <a:ext cx="7233294" cy="46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24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4293096"/>
            <a:ext cx="5112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Thank You</a:t>
            </a:r>
            <a:endParaRPr lang="en-GB" sz="6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1556792"/>
            <a:ext cx="46805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/>
              <a:t>“A </a:t>
            </a:r>
            <a:r>
              <a:rPr lang="en-GB" sz="2000" dirty="0"/>
              <a:t>new theatre can be the most exciting </a:t>
            </a:r>
            <a:r>
              <a:rPr lang="en-GB" sz="2000" dirty="0" smtClean="0"/>
              <a:t>building in </a:t>
            </a:r>
            <a:r>
              <a:rPr lang="en-GB" sz="2000" dirty="0"/>
              <a:t>any city . It can be the home of miracles </a:t>
            </a:r>
            <a:r>
              <a:rPr lang="en-GB" sz="2000" dirty="0" smtClean="0"/>
              <a:t>and epiphanies </a:t>
            </a:r>
            <a:r>
              <a:rPr lang="en-GB" sz="2000" dirty="0"/>
              <a:t>and revelations and renovations.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And </a:t>
            </a:r>
            <a:r>
              <a:rPr lang="en-GB" sz="2000" dirty="0"/>
              <a:t>building a new theatre – especially </a:t>
            </a:r>
            <a:r>
              <a:rPr lang="en-GB" sz="2000" dirty="0" smtClean="0"/>
              <a:t>in times </a:t>
            </a:r>
            <a:r>
              <a:rPr lang="en-GB" sz="2000" dirty="0"/>
              <a:t>like these – is both an act of </a:t>
            </a:r>
            <a:r>
              <a:rPr lang="en-GB" sz="2000" dirty="0" smtClean="0"/>
              <a:t>fortitude and </a:t>
            </a:r>
            <a:r>
              <a:rPr lang="en-GB" sz="2000" dirty="0"/>
              <a:t>a gesture of </a:t>
            </a:r>
            <a:r>
              <a:rPr lang="en-GB" sz="2000" dirty="0" smtClean="0"/>
              <a:t>faith </a:t>
            </a:r>
            <a:r>
              <a:rPr lang="en-GB" sz="2000" dirty="0"/>
              <a:t>in your community </a:t>
            </a:r>
            <a:r>
              <a:rPr lang="en-GB" sz="2000" dirty="0" smtClean="0"/>
              <a:t>. Because </a:t>
            </a:r>
            <a:r>
              <a:rPr lang="en-GB" sz="2000" dirty="0"/>
              <a:t>what you are saying to that </a:t>
            </a:r>
            <a:r>
              <a:rPr lang="en-GB" sz="2000" dirty="0" smtClean="0"/>
              <a:t>community is </a:t>
            </a:r>
            <a:r>
              <a:rPr lang="en-GB" sz="2000" dirty="0"/>
              <a:t>this: </a:t>
            </a:r>
            <a:endParaRPr lang="en-GB" sz="2000" dirty="0" smtClean="0"/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T</a:t>
            </a:r>
            <a:r>
              <a:rPr lang="en-GB" sz="2000" dirty="0" smtClean="0"/>
              <a:t>his </a:t>
            </a:r>
            <a:r>
              <a:rPr lang="en-GB" sz="2000" dirty="0"/>
              <a:t>is your playhouse – come and </a:t>
            </a:r>
            <a:r>
              <a:rPr lang="en-GB" sz="2000" dirty="0" smtClean="0"/>
              <a:t>play with </a:t>
            </a:r>
            <a:r>
              <a:rPr lang="en-GB" sz="2000" dirty="0"/>
              <a:t>us </a:t>
            </a:r>
            <a:r>
              <a:rPr lang="en-GB" sz="2000" dirty="0" smtClean="0"/>
              <a:t>here”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 smtClean="0"/>
              <a:t>Brian </a:t>
            </a:r>
            <a:r>
              <a:rPr lang="en-GB" sz="2000" dirty="0" err="1" smtClean="0"/>
              <a:t>Friel</a:t>
            </a:r>
            <a:r>
              <a:rPr lang="en-GB" sz="2000" dirty="0" smtClean="0"/>
              <a:t> 2009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89093"/>
            <a:ext cx="2904329" cy="43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99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01436"/>
            <a:ext cx="3816424" cy="5032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25246"/>
            <a:ext cx="3619525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2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32"/>
            <a:ext cx="9144000" cy="687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7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3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54884"/>
            <a:ext cx="3087248" cy="4068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03882"/>
            <a:ext cx="3888432" cy="48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8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yric Theatr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11321</TotalTime>
  <Words>348</Words>
  <Application>Microsoft Office PowerPoint</Application>
  <PresentationFormat>On-screen Show (4:3)</PresentationFormat>
  <Paragraphs>42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Lyric Theatre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McAuley</dc:creator>
  <cp:lastModifiedBy>Ciaran McAuley</cp:lastModifiedBy>
  <cp:revision>31</cp:revision>
  <dcterms:created xsi:type="dcterms:W3CDTF">2011-01-19T23:15:40Z</dcterms:created>
  <dcterms:modified xsi:type="dcterms:W3CDTF">2011-06-06T09:59:13Z</dcterms:modified>
</cp:coreProperties>
</file>